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s/slide5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handoutMasters/handoutMaster1.xml" ContentType="application/vnd.openxmlformats-officedocument.presentationml.handoutMaster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Layouts/slideLayout8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4"/>
  </p:notesMasterIdLst>
  <p:handoutMasterIdLst>
    <p:handoutMasterId r:id="rId65"/>
  </p:handoutMasterIdLst>
  <p:sldIdLst>
    <p:sldId id="328" r:id="rId2"/>
    <p:sldId id="1054" r:id="rId3"/>
    <p:sldId id="1262" r:id="rId4"/>
    <p:sldId id="329" r:id="rId5"/>
    <p:sldId id="1057" r:id="rId6"/>
    <p:sldId id="612" r:id="rId7"/>
    <p:sldId id="1239" r:id="rId8"/>
    <p:sldId id="1075" r:id="rId9"/>
    <p:sldId id="1159" r:id="rId10"/>
    <p:sldId id="1139" r:id="rId11"/>
    <p:sldId id="1152" r:id="rId12"/>
    <p:sldId id="1030" r:id="rId13"/>
    <p:sldId id="1255" r:id="rId14"/>
    <p:sldId id="1033" r:id="rId15"/>
    <p:sldId id="1028" r:id="rId16"/>
    <p:sldId id="1049" r:id="rId17"/>
    <p:sldId id="1061" r:id="rId18"/>
    <p:sldId id="1062" r:id="rId19"/>
    <p:sldId id="1254" r:id="rId20"/>
    <p:sldId id="1146" r:id="rId21"/>
    <p:sldId id="1252" r:id="rId22"/>
    <p:sldId id="1046" r:id="rId23"/>
    <p:sldId id="1099" r:id="rId24"/>
    <p:sldId id="1221" r:id="rId25"/>
    <p:sldId id="1222" r:id="rId26"/>
    <p:sldId id="1257" r:id="rId27"/>
    <p:sldId id="1258" r:id="rId28"/>
    <p:sldId id="1256" r:id="rId29"/>
    <p:sldId id="1183" r:id="rId30"/>
    <p:sldId id="1261" r:id="rId31"/>
    <p:sldId id="1121" r:id="rId32"/>
    <p:sldId id="1167" r:id="rId33"/>
    <p:sldId id="1184" r:id="rId34"/>
    <p:sldId id="1185" r:id="rId35"/>
    <p:sldId id="1236" r:id="rId36"/>
    <p:sldId id="1237" r:id="rId37"/>
    <p:sldId id="1088" r:id="rId38"/>
    <p:sldId id="1089" r:id="rId39"/>
    <p:sldId id="1253" r:id="rId40"/>
    <p:sldId id="1259" r:id="rId41"/>
    <p:sldId id="1260" r:id="rId42"/>
    <p:sldId id="1124" r:id="rId43"/>
    <p:sldId id="1135" r:id="rId44"/>
    <p:sldId id="1091" r:id="rId45"/>
    <p:sldId id="1081" r:id="rId46"/>
    <p:sldId id="1080" r:id="rId47"/>
    <p:sldId id="1149" r:id="rId48"/>
    <p:sldId id="1150" r:id="rId49"/>
    <p:sldId id="1151" r:id="rId50"/>
    <p:sldId id="1043" r:id="rId51"/>
    <p:sldId id="1045" r:id="rId52"/>
    <p:sldId id="1042" r:id="rId53"/>
    <p:sldId id="1067" r:id="rId54"/>
    <p:sldId id="1119" r:id="rId55"/>
    <p:sldId id="1211" r:id="rId56"/>
    <p:sldId id="1212" r:id="rId57"/>
    <p:sldId id="1142" r:id="rId58"/>
    <p:sldId id="1144" r:id="rId59"/>
    <p:sldId id="1178" r:id="rId60"/>
    <p:sldId id="1179" r:id="rId61"/>
    <p:sldId id="952" r:id="rId62"/>
    <p:sldId id="1120" r:id="rId63"/>
  </p:sldIdLst>
  <p:sldSz cx="9144000" cy="6858000" type="screen4x3"/>
  <p:notesSz cx="7086600" cy="9024938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FFFF99"/>
    <a:srgbClr val="3C1A56"/>
    <a:srgbClr val="C51E11"/>
    <a:srgbClr val="6600FF"/>
    <a:srgbClr val="6666FF"/>
    <a:srgbClr val="006600"/>
    <a:srgbClr val="800000"/>
    <a:srgbClr val="66330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22" autoAdjust="0"/>
    <p:restoredTop sz="94737" autoAdjust="0"/>
  </p:normalViewPr>
  <p:slideViewPr>
    <p:cSldViewPr>
      <p:cViewPr varScale="1">
        <p:scale>
          <a:sx n="52" d="100"/>
          <a:sy n="52" d="100"/>
        </p:scale>
        <p:origin x="-1152" y="-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50" d="100"/>
        <a:sy n="50" d="100"/>
      </p:scale>
      <p:origin x="0" y="265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notesMaster" Target="notesMasters/notesMaster1.xml"/><Relationship Id="rId69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viewProps" Target="view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0860" cy="4515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014100" y="0"/>
            <a:ext cx="3070860" cy="451556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fld id="{781C1C30-E3B0-4486-9EF6-5923E27327B0}" type="datetimeFigureOut">
              <a:rPr lang="en-US"/>
              <a:pPr>
                <a:defRPr/>
              </a:pPr>
              <a:t>3/9/2015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571842"/>
            <a:ext cx="3070860" cy="45155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014100" y="8571842"/>
            <a:ext cx="3070860" cy="451556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fld id="{B39D016E-CC5A-4D1E-A652-0BC41D71136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05250867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0860" cy="4515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14100" y="0"/>
            <a:ext cx="3070860" cy="4515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E1E530FA-2D8D-459D-9019-A3ADBDF4BD21}" type="datetimeFigureOut">
              <a:rPr lang="en-US"/>
              <a:pPr>
                <a:defRPr/>
              </a:pPr>
              <a:t>3/9/2015</a:t>
            </a:fld>
            <a:endParaRPr lang="en-US" dirty="0"/>
          </a:p>
        </p:txBody>
      </p:sp>
      <p:sp>
        <p:nvSpPr>
          <p:cNvPr id="16998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87463" y="676275"/>
            <a:ext cx="4511675" cy="33845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301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8660" y="4287463"/>
            <a:ext cx="5669280" cy="40609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4301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571842"/>
            <a:ext cx="3070860" cy="4515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301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14100" y="8571842"/>
            <a:ext cx="3070860" cy="4515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4950DAB0-1567-4631-AE5B-B71195B8B0C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17555255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ＭＳ Ｐゴシック" charset="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950DAB0-1567-4631-AE5B-B71195B8B0CA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28003344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950DAB0-1567-4631-AE5B-B71195B8B0CA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89696623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421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9421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466DE99-C215-4E4D-B809-329B8051C79B}" type="slidenum">
              <a:rPr lang="en-US" smtClean="0"/>
              <a:pPr/>
              <a:t>59</a:t>
            </a:fld>
            <a:endParaRPr lang="en-US" smtClean="0"/>
          </a:p>
        </p:txBody>
      </p:sp>
    </p:spTree>
    <p:extLst>
      <p:ext uri="{BB962C8B-B14F-4D97-AF65-F5344CB8AC3E}">
        <p14:creationId xmlns="" xmlns:p14="http://schemas.microsoft.com/office/powerpoint/2010/main" val="615276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FFC687-C668-4BA1-9A9A-D51EBEA4EE33}" type="datetimeFigureOut">
              <a:rPr lang="en-US"/>
              <a:pPr>
                <a:defRPr/>
              </a:pPr>
              <a:t>3/9/2015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4C386C-F1DC-4EA9-ABA0-A07F85A7C29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B0CC52-3679-412D-A32F-6B62EBAEF4B9}" type="datetimeFigureOut">
              <a:rPr lang="en-US"/>
              <a:pPr>
                <a:defRPr/>
              </a:pPr>
              <a:t>3/9/2015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3870CE-71C2-4669-BA4B-30ED86C58BD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472854-B7AD-4BB6-BED8-4E68E71F8492}" type="datetimeFigureOut">
              <a:rPr lang="en-US"/>
              <a:pPr>
                <a:defRPr/>
              </a:pPr>
              <a:t>3/9/2015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84F082-3E00-4016-AA0E-2DE399311A5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A85E0A-5165-40CB-831B-1EF9A6B05A14}" type="datetimeFigureOut">
              <a:rPr lang="en-US"/>
              <a:pPr>
                <a:defRPr/>
              </a:pPr>
              <a:t>3/9/2015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23F806-21AE-4A46-9BF0-3DB77C6E1A6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en-US" noProof="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4F3145-D972-4C86-BF3D-04E2AC322664}" type="datetimeFigureOut">
              <a:rPr lang="en-US"/>
              <a:pPr>
                <a:defRPr/>
              </a:pPr>
              <a:t>3/9/2015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C90FC6-86DD-43B9-A3BA-53E2401637B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60854B-3887-405B-BE18-C1CA0F0710C9}" type="datetimeFigureOut">
              <a:rPr lang="en-US"/>
              <a:pPr>
                <a:defRPr/>
              </a:pPr>
              <a:t>3/9/2015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A1D643-FA9D-48AC-9ABB-1B731CEDB2A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F600C2-B2D4-4FBE-94BA-84971F9C9D72}" type="datetimeFigureOut">
              <a:rPr lang="en-US"/>
              <a:pPr>
                <a:defRPr/>
              </a:pPr>
              <a:t>3/9/2015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2AA651-5D82-496B-B81F-C5CF801D02A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CA7742-3AB6-4C2A-90D7-EF873BFAC28E}" type="datetimeFigureOut">
              <a:rPr lang="en-US"/>
              <a:pPr>
                <a:defRPr/>
              </a:pPr>
              <a:t>3/9/2015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1ED18D-6BB6-40D0-A3CF-CF4C803AFD5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869281-6878-4AA8-9D51-6F60CB55F489}" type="datetimeFigureOut">
              <a:rPr lang="en-US"/>
              <a:pPr>
                <a:defRPr/>
              </a:pPr>
              <a:t>3/9/2015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A69392-D473-458E-BB30-AB921880771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B2EA21-BE5B-4665-A3B9-110DF1A0FBD4}" type="datetimeFigureOut">
              <a:rPr lang="en-US"/>
              <a:pPr>
                <a:defRPr/>
              </a:pPr>
              <a:t>3/9/2015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8A56DF-310E-4492-97FE-417D7062A45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0DC8FA-E633-4D6D-940C-F25D7949ADD7}" type="datetimeFigureOut">
              <a:rPr lang="en-US"/>
              <a:pPr>
                <a:defRPr/>
              </a:pPr>
              <a:t>3/9/2015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DACB23-4EA4-4559-AA67-22661D63447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0E2FF9-15FB-44DC-8B7C-D19AA0F830A3}" type="datetimeFigureOut">
              <a:rPr lang="en-US"/>
              <a:pPr>
                <a:defRPr/>
              </a:pPr>
              <a:t>3/9/2015</a:t>
            </a:fld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B44CAF-5B1E-424A-964E-39AC08AA6C6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7B8435-3D4E-474E-8911-1F05C7FD822F}" type="datetimeFigureOut">
              <a:rPr lang="en-US"/>
              <a:pPr>
                <a:defRPr/>
              </a:pPr>
              <a:t>3/9/2015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688B4D-0FF1-4ACC-9D4B-2C85F18E9BC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51386B-E53C-474E-8B1F-2034910CA85D}" type="datetimeFigureOut">
              <a:rPr lang="en-US"/>
              <a:pPr>
                <a:defRPr/>
              </a:pPr>
              <a:t>3/9/2015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3C58FF-7DDD-4191-A5FE-72BC28B4507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fld id="{22F4CF7D-262E-4235-AD19-0E315B63E24B}" type="datetimeFigureOut">
              <a:rPr lang="en-US"/>
              <a:pPr>
                <a:defRPr/>
              </a:pPr>
              <a:t>3/9/2015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fld id="{E5D9C981-ABF4-4465-9C1F-525FBEC29B8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charset="0"/>
          <a:cs typeface="ＭＳ Ｐゴシック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0"/>
          <a:cs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0"/>
          <a:cs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0"/>
          <a:cs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0"/>
          <a:cs typeface="ＭＳ Ｐゴシック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ＭＳ Ｐゴシック" charset="0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ＭＳ Ｐゴシック" charset="0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11" Type="http://schemas.openxmlformats.org/officeDocument/2006/relationships/image" Target="../media/image22.png"/><Relationship Id="rId5" Type="http://schemas.openxmlformats.org/officeDocument/2006/relationships/image" Target="../media/image16.png"/><Relationship Id="rId10" Type="http://schemas.openxmlformats.org/officeDocument/2006/relationships/image" Target="../media/image21.png"/><Relationship Id="rId4" Type="http://schemas.openxmlformats.org/officeDocument/2006/relationships/image" Target="../media/image15.png"/><Relationship Id="rId9" Type="http://schemas.openxmlformats.org/officeDocument/2006/relationships/image" Target="../media/image20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wmf"/><Relationship Id="rId2" Type="http://schemas.openxmlformats.org/officeDocument/2006/relationships/image" Target="../media/image24.w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jpeg"/><Relationship Id="rId4" Type="http://schemas.openxmlformats.org/officeDocument/2006/relationships/image" Target="../media/image26.wmf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wmf"/><Relationship Id="rId1" Type="http://schemas.openxmlformats.org/officeDocument/2006/relationships/slideLayout" Target="../slideLayouts/slideLayout1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wmf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Picture 6" descr="hat.jpg"/>
          <p:cNvSpPr>
            <a:spLocks noChangeAspect="1"/>
          </p:cNvSpPr>
          <p:nvPr/>
        </p:nvSpPr>
        <p:spPr bwMode="auto">
          <a:xfrm>
            <a:off x="228600" y="5791200"/>
            <a:ext cx="1006475" cy="82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3076" name="Text Box 6"/>
          <p:cNvSpPr txBox="1">
            <a:spLocks noChangeArrowheads="1"/>
          </p:cNvSpPr>
          <p:nvPr/>
        </p:nvSpPr>
        <p:spPr bwMode="auto">
          <a:xfrm>
            <a:off x="914400" y="2133600"/>
            <a:ext cx="2701925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en-US" sz="3600" b="1" dirty="0">
                <a:solidFill>
                  <a:srgbClr val="FF0000"/>
                </a:solidFill>
              </a:rPr>
              <a:t>10% of 48</a:t>
            </a:r>
            <a:endParaRPr lang="en-US" b="1" dirty="0"/>
          </a:p>
        </p:txBody>
      </p:sp>
      <p:sp>
        <p:nvSpPr>
          <p:cNvPr id="3077" name="Text Box 7"/>
          <p:cNvSpPr txBox="1">
            <a:spLocks noChangeArrowheads="1"/>
          </p:cNvSpPr>
          <p:nvPr/>
        </p:nvSpPr>
        <p:spPr bwMode="auto">
          <a:xfrm>
            <a:off x="3886200" y="990600"/>
            <a:ext cx="2701925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en-US" sz="3600" b="1" dirty="0" smtClean="0">
                <a:solidFill>
                  <a:srgbClr val="800080"/>
                </a:solidFill>
              </a:rPr>
              <a:t>60 mph</a:t>
            </a:r>
            <a:endParaRPr lang="en-US" b="1" dirty="0"/>
          </a:p>
        </p:txBody>
      </p:sp>
      <p:sp>
        <p:nvSpPr>
          <p:cNvPr id="3078" name="WordArt 8"/>
          <p:cNvSpPr>
            <a:spLocks noChangeArrowheads="1" noChangeShapeType="1" noTextEdit="1"/>
          </p:cNvSpPr>
          <p:nvPr/>
        </p:nvSpPr>
        <p:spPr bwMode="auto">
          <a:xfrm>
            <a:off x="1524000" y="1752600"/>
            <a:ext cx="6096000" cy="2628900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55556"/>
              </a:avLst>
            </a:prstTxWarp>
          </a:bodyPr>
          <a:lstStyle/>
          <a:p>
            <a:pPr algn="ctr"/>
            <a:r>
              <a:rPr lang="en-US" sz="3600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FF"/>
                </a:solidFill>
                <a:latin typeface="Arial Black"/>
              </a:rPr>
              <a:t>Engage in Proportional Reasoning</a:t>
            </a:r>
          </a:p>
          <a:p>
            <a:pPr algn="ctr"/>
            <a:r>
              <a:rPr lang="en-US" sz="3600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FF"/>
                </a:solidFill>
                <a:latin typeface="Arial Black"/>
              </a:rPr>
              <a:t>across the curriculum</a:t>
            </a:r>
            <a:endParaRPr lang="en-US" sz="3600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0000FF"/>
              </a:solidFill>
              <a:latin typeface="Arial Black"/>
            </a:endParaRPr>
          </a:p>
        </p:txBody>
      </p:sp>
      <p:sp>
        <p:nvSpPr>
          <p:cNvPr id="3079" name="Text Box 9"/>
          <p:cNvSpPr txBox="1">
            <a:spLocks noChangeArrowheads="1"/>
          </p:cNvSpPr>
          <p:nvPr/>
        </p:nvSpPr>
        <p:spPr bwMode="auto">
          <a:xfrm>
            <a:off x="533400" y="457200"/>
            <a:ext cx="33528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en-US" sz="3600" b="1" dirty="0" smtClean="0">
                <a:solidFill>
                  <a:srgbClr val="008000"/>
                </a:solidFill>
              </a:rPr>
              <a:t>4 ft = ____ in</a:t>
            </a:r>
            <a:endParaRPr lang="en-US" b="1" dirty="0"/>
          </a:p>
        </p:txBody>
      </p:sp>
      <p:sp>
        <p:nvSpPr>
          <p:cNvPr id="3080" name="Text Box 10"/>
          <p:cNvSpPr txBox="1">
            <a:spLocks noChangeArrowheads="1"/>
          </p:cNvSpPr>
          <p:nvPr/>
        </p:nvSpPr>
        <p:spPr bwMode="auto">
          <a:xfrm>
            <a:off x="5943600" y="396240"/>
            <a:ext cx="21717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en-US" sz="3600" b="1" dirty="0">
                <a:solidFill>
                  <a:srgbClr val="008000"/>
                </a:solidFill>
              </a:rPr>
              <a:t>y</a:t>
            </a:r>
            <a:r>
              <a:rPr lang="en-US" sz="3600" b="1" dirty="0" smtClean="0">
                <a:solidFill>
                  <a:srgbClr val="008000"/>
                </a:solidFill>
              </a:rPr>
              <a:t> = ½ x</a:t>
            </a:r>
            <a:endParaRPr lang="en-US" b="1" dirty="0"/>
          </a:p>
        </p:txBody>
      </p:sp>
      <p:sp>
        <p:nvSpPr>
          <p:cNvPr id="3081" name="Text Box 11"/>
          <p:cNvSpPr txBox="1">
            <a:spLocks noChangeArrowheads="1"/>
          </p:cNvSpPr>
          <p:nvPr/>
        </p:nvSpPr>
        <p:spPr bwMode="auto">
          <a:xfrm>
            <a:off x="1143000" y="4800600"/>
            <a:ext cx="7391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US" sz="3600" b="1" dirty="0" smtClean="0">
                <a:solidFill>
                  <a:srgbClr val="FF0000"/>
                </a:solidFill>
              </a:rPr>
              <a:t>5 out of every 4 people have trouble with fractions 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3083" name="Text Box 13"/>
          <p:cNvSpPr txBox="1">
            <a:spLocks noChangeArrowheads="1"/>
          </p:cNvSpPr>
          <p:nvPr/>
        </p:nvSpPr>
        <p:spPr bwMode="auto">
          <a:xfrm>
            <a:off x="4495800" y="3657600"/>
            <a:ext cx="5953125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en-US" sz="3600" b="1" dirty="0" smtClean="0"/>
              <a:t>4 cookies for $0.50</a:t>
            </a:r>
            <a:endParaRPr lang="en-US" sz="3600" b="1" dirty="0"/>
          </a:p>
        </p:txBody>
      </p:sp>
      <p:sp>
        <p:nvSpPr>
          <p:cNvPr id="11" name="TextBox 7"/>
          <p:cNvSpPr txBox="1">
            <a:spLocks noChangeArrowheads="1"/>
          </p:cNvSpPr>
          <p:nvPr/>
        </p:nvSpPr>
        <p:spPr bwMode="auto">
          <a:xfrm>
            <a:off x="412652" y="6349218"/>
            <a:ext cx="2971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>
                <a:latin typeface="Calibri" pitchFamily="34" charset="0"/>
              </a:rPr>
              <a:t>Making Math Magic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en-US" sz="6600" b="1" dirty="0" smtClean="0">
                <a:latin typeface="Calibri" pitchFamily="34" charset="0"/>
                <a:cs typeface="Calibri" pitchFamily="34" charset="0"/>
              </a:rPr>
              <a:t>What is the relationship between </a:t>
            </a:r>
            <a:r>
              <a:rPr lang="en-US" sz="7200" b="1" dirty="0" smtClean="0">
                <a:solidFill>
                  <a:srgbClr val="7030A0"/>
                </a:solidFill>
                <a:latin typeface="Calibri" pitchFamily="34" charset="0"/>
                <a:cs typeface="Calibri" pitchFamily="34" charset="0"/>
              </a:rPr>
              <a:t>20</a:t>
            </a:r>
            <a:r>
              <a:rPr lang="en-US" sz="6600" b="1" dirty="0" smtClean="0">
                <a:latin typeface="Calibri" pitchFamily="34" charset="0"/>
                <a:cs typeface="Calibri" pitchFamily="34" charset="0"/>
              </a:rPr>
              <a:t> and </a:t>
            </a:r>
            <a:r>
              <a:rPr lang="en-US" sz="7200" b="1" dirty="0" smtClean="0">
                <a:solidFill>
                  <a:srgbClr val="7030A0"/>
                </a:solidFill>
                <a:latin typeface="Calibri" pitchFamily="34" charset="0"/>
                <a:cs typeface="Calibri" pitchFamily="34" charset="0"/>
              </a:rPr>
              <a:t>30 </a:t>
            </a:r>
            <a:r>
              <a:rPr lang="en-US" sz="6600" b="1" dirty="0" smtClean="0">
                <a:latin typeface="Calibri" pitchFamily="34" charset="0"/>
                <a:cs typeface="Calibri" pitchFamily="34" charset="0"/>
              </a:rPr>
              <a:t>?</a:t>
            </a:r>
            <a:endParaRPr lang="en-US" sz="6600" b="1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4" name="TextBox 7"/>
          <p:cNvSpPr txBox="1">
            <a:spLocks noChangeArrowheads="1"/>
          </p:cNvSpPr>
          <p:nvPr/>
        </p:nvSpPr>
        <p:spPr bwMode="auto">
          <a:xfrm>
            <a:off x="260252" y="6196818"/>
            <a:ext cx="2971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>
                <a:latin typeface="Calibri" pitchFamily="34" charset="0"/>
              </a:rPr>
              <a:t>Making Math Magic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838200"/>
            <a:ext cx="8229600" cy="4144962"/>
          </a:xfrm>
        </p:spPr>
        <p:txBody>
          <a:bodyPr/>
          <a:lstStyle/>
          <a:p>
            <a:r>
              <a:rPr lang="en-US" sz="6000" b="1" dirty="0" smtClean="0"/>
              <a:t>“additive thinkers” </a:t>
            </a:r>
            <a:br>
              <a:rPr lang="en-US" sz="6000" b="1" dirty="0" smtClean="0"/>
            </a:br>
            <a:r>
              <a:rPr lang="en-US" sz="6000" b="1" dirty="0" smtClean="0"/>
              <a:t>or </a:t>
            </a:r>
            <a:br>
              <a:rPr lang="en-US" sz="6000" b="1" dirty="0" smtClean="0"/>
            </a:br>
            <a:r>
              <a:rPr lang="en-US" sz="6000" b="1" dirty="0" smtClean="0"/>
              <a:t>“multiplicative thinkers”</a:t>
            </a:r>
            <a:r>
              <a:rPr lang="en-US" sz="6000" dirty="0" smtClean="0"/>
              <a:t/>
            </a:r>
            <a:br>
              <a:rPr lang="en-US" sz="6000" dirty="0" smtClean="0"/>
            </a:br>
            <a:endParaRPr lang="en-US" sz="6000" dirty="0"/>
          </a:p>
        </p:txBody>
      </p:sp>
      <p:pic>
        <p:nvPicPr>
          <p:cNvPr id="1026" name="Picture 2" descr="C:\Users\Rhonda Burns\AppData\Local\Microsoft\Windows\Temporary Internet Files\Content.IE5\I0DLHDVH\MC900434859[1]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5768" y="4255480"/>
            <a:ext cx="1714500" cy="17145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C:\Users\Rhonda Burns\AppData\Local\Microsoft\Windows\Temporary Internet Files\Content.IE5\I0DLHDVH\MC900434859[1]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4948" y="4269548"/>
            <a:ext cx="1714500" cy="17145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C:\Users\Rhonda Burns\AppData\Local\Microsoft\Windows\Temporary Internet Files\Content.IE5\I0DLHDVH\MC900434859[1]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6200" y="4267200"/>
            <a:ext cx="1714500" cy="17145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7"/>
          <p:cNvSpPr txBox="1">
            <a:spLocks noChangeArrowheads="1"/>
          </p:cNvSpPr>
          <p:nvPr/>
        </p:nvSpPr>
        <p:spPr bwMode="auto">
          <a:xfrm>
            <a:off x="260252" y="6196818"/>
            <a:ext cx="2971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>
                <a:latin typeface="Calibri" pitchFamily="34" charset="0"/>
              </a:rPr>
              <a:t>Making Math Magic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/>
          <p:nvPr/>
        </p:nvPicPr>
        <p:blipFill>
          <a:blip r:embed="rId2" cstate="print"/>
          <a:srcRect t="42128"/>
          <a:stretch>
            <a:fillRect/>
          </a:stretch>
        </p:blipFill>
        <p:spPr bwMode="auto">
          <a:xfrm>
            <a:off x="76200" y="2362199"/>
            <a:ext cx="8540885" cy="2645923"/>
          </a:xfrm>
          <a:prstGeom prst="rect">
            <a:avLst/>
          </a:prstGeom>
          <a:noFill/>
          <a:ln w="9525"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228599" y="457200"/>
            <a:ext cx="854088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b="1" dirty="0" smtClean="0">
                <a:latin typeface="Calibri" pitchFamily="34" charset="0"/>
              </a:rPr>
              <a:t>Which class has more girls?</a:t>
            </a:r>
            <a:endParaRPr lang="en-US" sz="5400" b="1" dirty="0">
              <a:latin typeface="Calibri" pitchFamily="34" charset="0"/>
            </a:endParaRPr>
          </a:p>
        </p:txBody>
      </p:sp>
      <p:sp>
        <p:nvSpPr>
          <p:cNvPr id="7" name="TextBox 7"/>
          <p:cNvSpPr txBox="1">
            <a:spLocks noChangeArrowheads="1"/>
          </p:cNvSpPr>
          <p:nvPr/>
        </p:nvSpPr>
        <p:spPr bwMode="auto">
          <a:xfrm>
            <a:off x="260252" y="6196818"/>
            <a:ext cx="2971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>
                <a:latin typeface="Calibri" pitchFamily="34" charset="0"/>
              </a:rPr>
              <a:t>Making Math Magic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8600"/>
            <a:ext cx="8686800" cy="4525963"/>
          </a:xfrm>
        </p:spPr>
        <p:txBody>
          <a:bodyPr/>
          <a:lstStyle/>
          <a:p>
            <a:pPr algn="ctr">
              <a:buNone/>
            </a:pPr>
            <a:r>
              <a:rPr lang="en-US" sz="4800" b="1" dirty="0" smtClean="0">
                <a:solidFill>
                  <a:srgbClr val="7030A0"/>
                </a:solidFill>
                <a:latin typeface="Calibri" pitchFamily="34" charset="0"/>
              </a:rPr>
              <a:t>SAM THE SNAKE</a:t>
            </a:r>
          </a:p>
          <a:p>
            <a:pPr marL="0" indent="0">
              <a:buNone/>
            </a:pPr>
            <a:endParaRPr lang="en-US" sz="2000" b="1" dirty="0" smtClean="0">
              <a:latin typeface="Comic Sans MS" pitchFamily="66" charset="0"/>
            </a:endParaRPr>
          </a:p>
          <a:p>
            <a:pPr marL="0" indent="0">
              <a:buNone/>
            </a:pPr>
            <a:r>
              <a:rPr lang="en-US" b="1" dirty="0" smtClean="0">
                <a:latin typeface="Calibri" pitchFamily="34" charset="0"/>
              </a:rPr>
              <a:t>Sam the Snake is 4 feet long.  When he is fully grown, he will be 8 feet long.  Sally the Snake is 5 feet long.  When she is fully grown, she will be 9 feet long.  </a:t>
            </a:r>
          </a:p>
          <a:p>
            <a:pPr marL="0" indent="0">
              <a:buNone/>
            </a:pPr>
            <a:endParaRPr lang="en-US" sz="2000" b="1" dirty="0" smtClean="0">
              <a:latin typeface="Calibri" pitchFamily="34" charset="0"/>
            </a:endParaRPr>
          </a:p>
          <a:p>
            <a:pPr marL="0" indent="0">
              <a:buNone/>
            </a:pPr>
            <a:r>
              <a:rPr lang="en-US" b="1" dirty="0" smtClean="0">
                <a:latin typeface="Calibri" pitchFamily="34" charset="0"/>
              </a:rPr>
              <a:t>Which snake is closer to being fully </a:t>
            </a:r>
          </a:p>
          <a:p>
            <a:pPr marL="0" indent="0">
              <a:buNone/>
            </a:pPr>
            <a:r>
              <a:rPr lang="en-US" b="1" dirty="0">
                <a:latin typeface="Calibri" pitchFamily="34" charset="0"/>
              </a:rPr>
              <a:t> </a:t>
            </a:r>
            <a:r>
              <a:rPr lang="en-US" b="1" dirty="0" smtClean="0">
                <a:latin typeface="Calibri" pitchFamily="34" charset="0"/>
              </a:rPr>
              <a:t>   grown?</a:t>
            </a:r>
          </a:p>
          <a:p>
            <a:pPr marL="0" indent="0">
              <a:buNone/>
            </a:pPr>
            <a:r>
              <a:rPr lang="en-US" sz="2000" b="1" dirty="0" smtClean="0">
                <a:latin typeface="Calibri" pitchFamily="34" charset="0"/>
              </a:rPr>
              <a:t>  </a:t>
            </a:r>
          </a:p>
          <a:p>
            <a:pPr marL="0" indent="0">
              <a:buNone/>
            </a:pPr>
            <a:r>
              <a:rPr lang="en-US" b="1" dirty="0" smtClean="0">
                <a:latin typeface="Calibri" pitchFamily="34" charset="0"/>
              </a:rPr>
              <a:t>Explain how you know</a:t>
            </a:r>
            <a:r>
              <a:rPr lang="en-US" b="1" dirty="0" smtClean="0">
                <a:latin typeface="Comic Sans MS" pitchFamily="66" charset="0"/>
              </a:rPr>
              <a:t>.</a:t>
            </a:r>
          </a:p>
          <a:p>
            <a:pPr algn="ctr">
              <a:buNone/>
            </a:pPr>
            <a:endParaRPr lang="en-US" sz="66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4" name="TextBox 7"/>
          <p:cNvSpPr txBox="1">
            <a:spLocks noChangeArrowheads="1"/>
          </p:cNvSpPr>
          <p:nvPr/>
        </p:nvSpPr>
        <p:spPr bwMode="auto">
          <a:xfrm>
            <a:off x="260252" y="6196818"/>
            <a:ext cx="2971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>
                <a:latin typeface="Calibri" pitchFamily="34" charset="0"/>
              </a:rPr>
              <a:t>Making Math Magic</a:t>
            </a:r>
          </a:p>
        </p:txBody>
      </p:sp>
      <p:pic>
        <p:nvPicPr>
          <p:cNvPr id="7172" name="Picture 4" descr="C:\Users\Rhonda Burns\AppData\Local\Microsoft\Windows\Temporary Internet Files\Content.IE5\I0DLHDVH\MC900343849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8400" y="3255974"/>
            <a:ext cx="1752600" cy="31242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458200" cy="4525963"/>
          </a:xfrm>
        </p:spPr>
        <p:txBody>
          <a:bodyPr/>
          <a:lstStyle/>
          <a:p>
            <a:pPr algn="ctr">
              <a:buNone/>
            </a:pPr>
            <a:r>
              <a:rPr lang="en-US" sz="6000" b="1" dirty="0" smtClean="0">
                <a:latin typeface="Calibri" pitchFamily="34" charset="0"/>
                <a:cs typeface="Calibri" pitchFamily="34" charset="0"/>
              </a:rPr>
              <a:t>Additive Situations</a:t>
            </a:r>
          </a:p>
          <a:p>
            <a:pPr algn="ctr">
              <a:buNone/>
            </a:pPr>
            <a:r>
              <a:rPr lang="en-US" sz="6000" b="1" dirty="0" smtClean="0">
                <a:latin typeface="Calibri" pitchFamily="34" charset="0"/>
                <a:cs typeface="Calibri" pitchFamily="34" charset="0"/>
              </a:rPr>
              <a:t>vs.</a:t>
            </a:r>
          </a:p>
          <a:p>
            <a:pPr algn="ctr">
              <a:buNone/>
            </a:pPr>
            <a:r>
              <a:rPr lang="en-US" sz="6000" b="1" dirty="0" smtClean="0">
                <a:latin typeface="Calibri" pitchFamily="34" charset="0"/>
                <a:cs typeface="Calibri" pitchFamily="34" charset="0"/>
              </a:rPr>
              <a:t>Multiplicative Situations</a:t>
            </a:r>
            <a:endParaRPr lang="en-US" sz="6000" b="1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4" name="TextBox 7"/>
          <p:cNvSpPr txBox="1">
            <a:spLocks noChangeArrowheads="1"/>
          </p:cNvSpPr>
          <p:nvPr/>
        </p:nvSpPr>
        <p:spPr bwMode="auto">
          <a:xfrm>
            <a:off x="260252" y="6196818"/>
            <a:ext cx="2971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>
                <a:latin typeface="Calibri" pitchFamily="34" charset="0"/>
              </a:rPr>
              <a:t>Making Math Magic</a:t>
            </a:r>
          </a:p>
        </p:txBody>
      </p:sp>
      <p:pic>
        <p:nvPicPr>
          <p:cNvPr id="4098" name="Picture 2" descr="C:\Users\Rhonda Burns\AppData\Local\Microsoft\Windows\Temporary Internet Files\Content.IE5\TJRHA4VO\MC900432531[1]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64942"/>
            <a:ext cx="1600343" cy="160034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C:\Users\Rhonda Burns\AppData\Local\Microsoft\Windows\Temporary Internet Files\Content.IE5\TJRHA4VO\MC900432531[1]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783508">
            <a:off x="7212722" y="4632253"/>
            <a:ext cx="1600200" cy="16002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3153" name="Rectangle 2"/>
          <p:cNvSpPr>
            <a:spLocks noGrp="1"/>
          </p:cNvSpPr>
          <p:nvPr>
            <p:ph type="title"/>
          </p:nvPr>
        </p:nvSpPr>
        <p:spPr>
          <a:xfrm>
            <a:off x="6250" y="304800"/>
            <a:ext cx="4724400" cy="1143000"/>
          </a:xfrm>
        </p:spPr>
        <p:txBody>
          <a:bodyPr/>
          <a:lstStyle/>
          <a:p>
            <a:pPr eaLnBrk="1" hangingPunct="1"/>
            <a:r>
              <a:rPr lang="en-US" sz="4000" b="1" u="sng" dirty="0" smtClean="0">
                <a:solidFill>
                  <a:srgbClr val="7030A0"/>
                </a:solidFill>
                <a:latin typeface="Calibri" pitchFamily="34" charset="0"/>
                <a:ea typeface="ＭＳ Ｐゴシック" pitchFamily="34" charset="-128"/>
              </a:rPr>
              <a:t>Additive </a:t>
            </a:r>
            <a:br>
              <a:rPr lang="en-US" sz="4000" b="1" u="sng" dirty="0" smtClean="0">
                <a:solidFill>
                  <a:srgbClr val="7030A0"/>
                </a:solidFill>
                <a:latin typeface="Calibri" pitchFamily="34" charset="0"/>
                <a:ea typeface="ＭＳ Ｐゴシック" pitchFamily="34" charset="-128"/>
              </a:rPr>
            </a:br>
            <a:r>
              <a:rPr lang="en-US" sz="4000" b="1" u="sng" dirty="0" smtClean="0">
                <a:solidFill>
                  <a:srgbClr val="7030A0"/>
                </a:solidFill>
                <a:latin typeface="Calibri" pitchFamily="34" charset="0"/>
                <a:ea typeface="ＭＳ Ｐゴシック" pitchFamily="34" charset="-128"/>
              </a:rPr>
              <a:t>Situations</a:t>
            </a:r>
            <a:endParaRPr lang="en-US" sz="4000" u="sng" dirty="0" smtClean="0">
              <a:solidFill>
                <a:srgbClr val="7030A0"/>
              </a:solidFill>
              <a:latin typeface="Calibri" pitchFamily="34" charset="0"/>
              <a:ea typeface="ＭＳ Ｐゴシック" pitchFamily="34" charset="-128"/>
            </a:endParaRPr>
          </a:p>
        </p:txBody>
      </p:sp>
      <p:sp>
        <p:nvSpPr>
          <p:cNvPr id="433154" name="Rectangle 3"/>
          <p:cNvSpPr>
            <a:spLocks noGrp="1"/>
          </p:cNvSpPr>
          <p:nvPr>
            <p:ph type="body" idx="1"/>
          </p:nvPr>
        </p:nvSpPr>
        <p:spPr>
          <a:xfrm>
            <a:off x="785813" y="1475935"/>
            <a:ext cx="3733800" cy="4525963"/>
          </a:xfrm>
        </p:spPr>
        <p:txBody>
          <a:bodyPr/>
          <a:lstStyle/>
          <a:p>
            <a:pPr eaLnBrk="1" hangingPunct="1"/>
            <a:r>
              <a:rPr lang="en-US" sz="4000" b="1" dirty="0" smtClean="0">
                <a:latin typeface="Calibri" pitchFamily="34" charset="0"/>
                <a:ea typeface="ＭＳ Ｐゴシック" pitchFamily="34" charset="-128"/>
              </a:rPr>
              <a:t>Adding</a:t>
            </a:r>
          </a:p>
          <a:p>
            <a:pPr eaLnBrk="1" hangingPunct="1"/>
            <a:r>
              <a:rPr lang="en-US" sz="4000" b="1" dirty="0" smtClean="0">
                <a:latin typeface="Calibri" pitchFamily="34" charset="0"/>
                <a:ea typeface="ＭＳ Ｐゴシック" pitchFamily="34" charset="-128"/>
              </a:rPr>
              <a:t>Joining</a:t>
            </a:r>
          </a:p>
          <a:p>
            <a:pPr eaLnBrk="1" hangingPunct="1"/>
            <a:r>
              <a:rPr lang="en-US" sz="4000" b="1" dirty="0" smtClean="0">
                <a:latin typeface="Calibri" pitchFamily="34" charset="0"/>
                <a:ea typeface="ＭＳ Ｐゴシック" pitchFamily="34" charset="-128"/>
              </a:rPr>
              <a:t>Subtracting</a:t>
            </a:r>
          </a:p>
          <a:p>
            <a:pPr eaLnBrk="1" hangingPunct="1"/>
            <a:r>
              <a:rPr lang="en-US" sz="4000" b="1" dirty="0" smtClean="0">
                <a:latin typeface="Calibri" pitchFamily="34" charset="0"/>
                <a:ea typeface="ＭＳ Ｐゴシック" pitchFamily="34" charset="-128"/>
              </a:rPr>
              <a:t>Separating</a:t>
            </a:r>
          </a:p>
          <a:p>
            <a:pPr eaLnBrk="1" hangingPunct="1"/>
            <a:r>
              <a:rPr lang="en-US" sz="4000" b="1" dirty="0" smtClean="0">
                <a:latin typeface="Calibri" pitchFamily="34" charset="0"/>
                <a:ea typeface="ＭＳ Ｐゴシック" pitchFamily="34" charset="-128"/>
              </a:rPr>
              <a:t>Removing</a:t>
            </a:r>
          </a:p>
          <a:p>
            <a:pPr eaLnBrk="1" hangingPunct="1"/>
            <a:endParaRPr lang="en-US" sz="5400" b="1" dirty="0" smtClean="0">
              <a:ea typeface="ＭＳ Ｐゴシック" pitchFamily="34" charset="-128"/>
            </a:endParaRPr>
          </a:p>
          <a:p>
            <a:pPr eaLnBrk="1" hangingPunct="1"/>
            <a:endParaRPr lang="en-US" sz="5400" dirty="0" smtClean="0">
              <a:ea typeface="ＭＳ Ｐゴシック" pitchFamily="34" charset="-128"/>
            </a:endParaRPr>
          </a:p>
        </p:txBody>
      </p:sp>
      <p:sp>
        <p:nvSpPr>
          <p:cNvPr id="6" name="Rectangle 3"/>
          <p:cNvSpPr txBox="1">
            <a:spLocks/>
          </p:cNvSpPr>
          <p:nvPr/>
        </p:nvSpPr>
        <p:spPr bwMode="auto">
          <a:xfrm>
            <a:off x="4634132" y="1491174"/>
            <a:ext cx="37338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US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cs typeface="ＭＳ Ｐゴシック" charset="0"/>
              </a:rPr>
              <a:t>Shrinking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lang="en-US" sz="4000" b="1" dirty="0" smtClean="0">
                <a:latin typeface="Calibri" pitchFamily="34" charset="0"/>
                <a:cs typeface="ＭＳ Ｐゴシック" charset="0"/>
              </a:rPr>
              <a:t>Enlarging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lang="en-US" sz="4000" b="1" dirty="0" smtClean="0">
                <a:latin typeface="Calibri" pitchFamily="34" charset="0"/>
                <a:cs typeface="ＭＳ Ｐゴシック" charset="0"/>
              </a:rPr>
              <a:t>Scaling</a:t>
            </a:r>
            <a:endParaRPr kumimoji="0" lang="en-US" sz="40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cs typeface="ＭＳ Ｐゴシック" charset="0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lang="en-US" sz="4000" b="1" dirty="0" smtClean="0">
                <a:latin typeface="Calibri" pitchFamily="34" charset="0"/>
                <a:cs typeface="ＭＳ Ｐゴシック" charset="0"/>
              </a:rPr>
              <a:t>Duplicating</a:t>
            </a:r>
            <a:endParaRPr kumimoji="0" lang="en-US" sz="40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cs typeface="ＭＳ Ｐゴシック" charset="0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US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cs typeface="ＭＳ Ｐゴシック" charset="0"/>
              </a:rPr>
              <a:t>Fair sharing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endParaRPr kumimoji="0" lang="en-US" sz="5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ＭＳ Ｐゴシック" pitchFamily="34" charset="-128"/>
              <a:cs typeface="ＭＳ Ｐゴシック" charset="0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endParaRPr kumimoji="0" lang="en-US" sz="5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ＭＳ Ｐゴシック" pitchFamily="34" charset="-128"/>
              <a:cs typeface="ＭＳ Ｐゴシック" charset="0"/>
            </a:endParaRPr>
          </a:p>
        </p:txBody>
      </p:sp>
      <p:sp>
        <p:nvSpPr>
          <p:cNvPr id="7" name="Rectangle 2"/>
          <p:cNvSpPr txBox="1">
            <a:spLocks/>
          </p:cNvSpPr>
          <p:nvPr/>
        </p:nvSpPr>
        <p:spPr bwMode="auto">
          <a:xfrm>
            <a:off x="4019860" y="304800"/>
            <a:ext cx="4724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1" i="0" u="sng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Calibri" pitchFamily="34" charset="0"/>
                <a:cs typeface="ＭＳ Ｐゴシック" charset="0"/>
              </a:rPr>
              <a:t>Multiplicative </a:t>
            </a:r>
            <a:br>
              <a:rPr kumimoji="0" lang="en-US" sz="4000" b="1" i="0" u="sng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Calibri" pitchFamily="34" charset="0"/>
                <a:cs typeface="ＭＳ Ｐゴシック" charset="0"/>
              </a:rPr>
            </a:br>
            <a:r>
              <a:rPr kumimoji="0" lang="en-US" sz="4000" b="1" i="0" u="sng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Calibri" pitchFamily="34" charset="0"/>
                <a:cs typeface="ＭＳ Ｐゴシック" charset="0"/>
              </a:rPr>
              <a:t>Situations</a:t>
            </a:r>
            <a:endParaRPr kumimoji="0" lang="en-US" sz="4000" b="0" i="0" u="sng" strike="noStrike" kern="1200" cap="none" spc="0" normalizeH="0" baseline="0" noProof="0" dirty="0" smtClean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Calibri" pitchFamily="34" charset="0"/>
              <a:cs typeface="ＭＳ Ｐゴシック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457157" y="5257800"/>
            <a:ext cx="6705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+mj-lt"/>
              </a:rPr>
              <a:t>Susan J. Lamon, Marquette University</a:t>
            </a:r>
            <a:endParaRPr lang="en-US" sz="2800" dirty="0">
              <a:latin typeface="+mj-lt"/>
            </a:endParaRP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260252" y="6196818"/>
            <a:ext cx="2971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>
                <a:latin typeface="Calibri" pitchFamily="34" charset="0"/>
              </a:rPr>
              <a:t>Making Math Magic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31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31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315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315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315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28600" y="0"/>
            <a:ext cx="8305800" cy="1470025"/>
          </a:xfrm>
        </p:spPr>
        <p:txBody>
          <a:bodyPr/>
          <a:lstStyle/>
          <a:p>
            <a:r>
              <a:rPr lang="en-US" sz="3200" b="1" dirty="0" smtClean="0">
                <a:solidFill>
                  <a:srgbClr val="7030A0"/>
                </a:solidFill>
                <a:latin typeface="Calibri" pitchFamily="34" charset="0"/>
                <a:cs typeface="Calibri" pitchFamily="34" charset="0"/>
              </a:rPr>
              <a:t>Something to think about…</a:t>
            </a:r>
            <a:endParaRPr lang="en-US" sz="3200" b="1" dirty="0">
              <a:solidFill>
                <a:srgbClr val="7030A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533400" y="1066800"/>
            <a:ext cx="8382000" cy="4191000"/>
          </a:xfrm>
        </p:spPr>
        <p:txBody>
          <a:bodyPr/>
          <a:lstStyle/>
          <a:p>
            <a:pPr algn="l">
              <a:lnSpc>
                <a:spcPct val="90000"/>
              </a:lnSpc>
            </a:pPr>
            <a:r>
              <a:rPr lang="en-US" sz="3600" b="1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Proportional thinking is NOT developed just because a student gets older.</a:t>
            </a:r>
          </a:p>
          <a:p>
            <a:pPr algn="l"/>
            <a:r>
              <a:rPr lang="en-US" sz="3600" b="1" dirty="0" smtClean="0">
                <a:solidFill>
                  <a:srgbClr val="7030A0"/>
                </a:solidFill>
                <a:latin typeface="Calibri" pitchFamily="34" charset="0"/>
                <a:cs typeface="Calibri" pitchFamily="34" charset="0"/>
              </a:rPr>
              <a:t>In her 1999 book, Lamon stated that over 50% of the adult population did not reason proportionally.</a:t>
            </a:r>
          </a:p>
          <a:p>
            <a:pPr algn="l"/>
            <a:r>
              <a:rPr lang="en-US" sz="3600" b="1" dirty="0" smtClean="0">
                <a:solidFill>
                  <a:srgbClr val="7030A0"/>
                </a:solidFill>
                <a:latin typeface="Calibri" pitchFamily="34" charset="0"/>
                <a:cs typeface="Calibri" pitchFamily="34" charset="0"/>
              </a:rPr>
              <a:t> Her 2012 edition states that the estimate is now over 90%.</a:t>
            </a:r>
          </a:p>
          <a:p>
            <a:pPr algn="l">
              <a:lnSpc>
                <a:spcPct val="90000"/>
              </a:lnSpc>
            </a:pPr>
            <a:endParaRPr lang="en-US" sz="4000" b="1" dirty="0" smtClean="0">
              <a:solidFill>
                <a:schemeClr val="tx1"/>
              </a:solidFill>
              <a:latin typeface="Calibri" pitchFamily="34" charset="0"/>
              <a:cs typeface="Calibri" pitchFamily="34" charset="0"/>
            </a:endParaRPr>
          </a:p>
          <a:p>
            <a:pPr algn="l"/>
            <a:endParaRPr lang="en-US" dirty="0" smtClean="0"/>
          </a:p>
          <a:p>
            <a:pPr algn="l"/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2209800" y="5486400"/>
            <a:ext cx="6705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atin typeface="+mj-lt"/>
              </a:rPr>
              <a:t>Susan J. Lamon, Marquette University</a:t>
            </a:r>
            <a:endParaRPr lang="en-US" sz="3200" dirty="0">
              <a:latin typeface="+mj-lt"/>
            </a:endParaRPr>
          </a:p>
        </p:txBody>
      </p:sp>
      <p:sp>
        <p:nvSpPr>
          <p:cNvPr id="7" name="TextBox 7"/>
          <p:cNvSpPr txBox="1">
            <a:spLocks noChangeArrowheads="1"/>
          </p:cNvSpPr>
          <p:nvPr/>
        </p:nvSpPr>
        <p:spPr bwMode="auto">
          <a:xfrm>
            <a:off x="260252" y="6196818"/>
            <a:ext cx="2971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>
                <a:latin typeface="Calibri" pitchFamily="34" charset="0"/>
              </a:rPr>
              <a:t>Making Math Magic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62000" y="0"/>
            <a:ext cx="7772400" cy="1470025"/>
          </a:xfrm>
        </p:spPr>
        <p:txBody>
          <a:bodyPr/>
          <a:lstStyle/>
          <a:p>
            <a:r>
              <a:rPr lang="en-US" b="1" dirty="0" smtClean="0">
                <a:solidFill>
                  <a:srgbClr val="7030A0"/>
                </a:solidFill>
                <a:latin typeface="Calibri" pitchFamily="34" charset="0"/>
                <a:cs typeface="Calibri" pitchFamily="34" charset="0"/>
              </a:rPr>
              <a:t>Things to think about…</a:t>
            </a:r>
            <a:endParaRPr lang="en-US" b="1" dirty="0">
              <a:solidFill>
                <a:srgbClr val="7030A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09600" y="1295400"/>
            <a:ext cx="8382000" cy="4191000"/>
          </a:xfrm>
        </p:spPr>
        <p:txBody>
          <a:bodyPr/>
          <a:lstStyle/>
          <a:p>
            <a:pPr algn="l">
              <a:lnSpc>
                <a:spcPct val="90000"/>
              </a:lnSpc>
            </a:pPr>
            <a:r>
              <a:rPr lang="en-US" sz="3600" b="1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Proportional reasoning problems fall into two categories:</a:t>
            </a:r>
          </a:p>
          <a:p>
            <a:pPr algn="l">
              <a:lnSpc>
                <a:spcPct val="90000"/>
              </a:lnSpc>
            </a:pPr>
            <a:r>
              <a:rPr lang="en-US" sz="3600" b="1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	comparison types of problems</a:t>
            </a:r>
          </a:p>
          <a:p>
            <a:pPr algn="l">
              <a:lnSpc>
                <a:spcPct val="90000"/>
              </a:lnSpc>
            </a:pPr>
            <a:r>
              <a:rPr lang="en-US" sz="3600" b="1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	missing value type of problem</a:t>
            </a:r>
          </a:p>
          <a:p>
            <a:pPr algn="l">
              <a:lnSpc>
                <a:spcPct val="90000"/>
              </a:lnSpc>
            </a:pPr>
            <a:r>
              <a:rPr lang="en-US" sz="4000" b="1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	</a:t>
            </a:r>
          </a:p>
          <a:p>
            <a:pPr algn="l">
              <a:lnSpc>
                <a:spcPct val="90000"/>
              </a:lnSpc>
            </a:pPr>
            <a:endParaRPr lang="en-US" sz="4000" b="1" dirty="0" smtClean="0">
              <a:solidFill>
                <a:schemeClr val="tx1"/>
              </a:solidFill>
              <a:latin typeface="Calibri" pitchFamily="34" charset="0"/>
              <a:cs typeface="Calibri" pitchFamily="34" charset="0"/>
            </a:endParaRPr>
          </a:p>
          <a:p>
            <a:pPr algn="l">
              <a:lnSpc>
                <a:spcPct val="90000"/>
              </a:lnSpc>
            </a:pPr>
            <a:endParaRPr lang="en-US" sz="4000" b="1" dirty="0" smtClean="0">
              <a:solidFill>
                <a:schemeClr val="tx1"/>
              </a:solidFill>
              <a:latin typeface="Calibri" pitchFamily="34" charset="0"/>
              <a:cs typeface="Calibri" pitchFamily="34" charset="0"/>
            </a:endParaRPr>
          </a:p>
          <a:p>
            <a:pPr algn="l"/>
            <a:endParaRPr lang="en-US" dirty="0" smtClean="0"/>
          </a:p>
          <a:p>
            <a:pPr algn="l"/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601394" y="3733800"/>
            <a:ext cx="83820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solidFill>
                  <a:srgbClr val="3C1A56"/>
                </a:solidFill>
                <a:latin typeface="+mj-lt"/>
              </a:rPr>
              <a:t>We tend to teach the missing value type of problems by “cross multiplication”.  </a:t>
            </a:r>
          </a:p>
          <a:p>
            <a:r>
              <a:rPr lang="en-US" sz="3600" b="1" dirty="0" smtClean="0">
                <a:solidFill>
                  <a:srgbClr val="3C1A56"/>
                </a:solidFill>
                <a:latin typeface="+mj-lt"/>
              </a:rPr>
              <a:t>Good idea or bad??????</a:t>
            </a:r>
            <a:endParaRPr lang="en-US" sz="3600" b="1" dirty="0">
              <a:solidFill>
                <a:srgbClr val="3C1A56"/>
              </a:solidFill>
              <a:latin typeface="+mj-lt"/>
            </a:endParaRPr>
          </a:p>
        </p:txBody>
      </p:sp>
      <p:sp>
        <p:nvSpPr>
          <p:cNvPr id="7" name="TextBox 7"/>
          <p:cNvSpPr txBox="1">
            <a:spLocks noChangeArrowheads="1"/>
          </p:cNvSpPr>
          <p:nvPr/>
        </p:nvSpPr>
        <p:spPr bwMode="auto">
          <a:xfrm>
            <a:off x="260252" y="6196818"/>
            <a:ext cx="2971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>
                <a:latin typeface="Calibri" pitchFamily="34" charset="0"/>
              </a:rPr>
              <a:t>Making Math Magic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685800"/>
            <a:ext cx="8229600" cy="1143000"/>
          </a:xfrm>
        </p:spPr>
        <p:txBody>
          <a:bodyPr/>
          <a:lstStyle/>
          <a:p>
            <a:r>
              <a:rPr lang="en-US" b="1" dirty="0" smtClean="0">
                <a:solidFill>
                  <a:srgbClr val="7030A0"/>
                </a:solidFill>
                <a:latin typeface="Calibri" pitchFamily="34" charset="0"/>
              </a:rPr>
              <a:t>Cross multiplication: </a:t>
            </a:r>
            <a:r>
              <a:rPr lang="en-US" b="1" u="sng" dirty="0" smtClean="0">
                <a:solidFill>
                  <a:srgbClr val="7030A0"/>
                </a:solidFill>
                <a:latin typeface="Calibri" pitchFamily="34" charset="0"/>
              </a:rPr>
              <a:t>A cause for students’ difficulties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981200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en-US" sz="3600" b="1" dirty="0" smtClean="0">
                <a:latin typeface="Calibri" pitchFamily="34" charset="0"/>
              </a:rPr>
              <a:t>	When students were taught to use the cross multiplication strategy, they were less successful at solving proportion problems than students who were never taught it (</a:t>
            </a:r>
            <a:r>
              <a:rPr lang="en-US" sz="3600" b="1" dirty="0" err="1" smtClean="0">
                <a:latin typeface="Calibri" pitchFamily="34" charset="0"/>
              </a:rPr>
              <a:t>Fleener</a:t>
            </a:r>
            <a:r>
              <a:rPr lang="en-US" sz="3600" b="1" dirty="0" smtClean="0">
                <a:latin typeface="Calibri" pitchFamily="34" charset="0"/>
              </a:rPr>
              <a:t> et al., 1993).</a:t>
            </a:r>
            <a:endParaRPr lang="en-US" sz="3600" b="1" dirty="0">
              <a:latin typeface="Calibri" pitchFamily="34" charset="0"/>
            </a:endParaRPr>
          </a:p>
        </p:txBody>
      </p:sp>
      <p:sp>
        <p:nvSpPr>
          <p:cNvPr id="4" name="TextBox 7"/>
          <p:cNvSpPr txBox="1">
            <a:spLocks noChangeArrowheads="1"/>
          </p:cNvSpPr>
          <p:nvPr/>
        </p:nvSpPr>
        <p:spPr bwMode="auto">
          <a:xfrm>
            <a:off x="260252" y="6196818"/>
            <a:ext cx="2971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>
                <a:latin typeface="Calibri" pitchFamily="34" charset="0"/>
              </a:rPr>
              <a:t>Making Math Magic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So… if I shouldn’t use cross multiplication – what do I use?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2133600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From the standards (6</a:t>
            </a:r>
            <a:r>
              <a:rPr lang="en-US" baseline="30000" dirty="0" smtClean="0"/>
              <a:t>th </a:t>
            </a:r>
            <a:r>
              <a:rPr lang="en-US" dirty="0" smtClean="0"/>
              <a:t>grade)</a:t>
            </a:r>
          </a:p>
          <a:p>
            <a:pPr indent="-3175">
              <a:buNone/>
            </a:pPr>
            <a:r>
              <a:rPr lang="en-US" dirty="0" smtClean="0"/>
              <a:t>“</a:t>
            </a:r>
            <a:r>
              <a:rPr lang="x-none" smtClean="0"/>
              <a:t>Use ratio and rate reasoning to solve real-world and mathematical problems, e.g., by reasoning about tables of equivalent ratios, tape diagrams, double number line diagrams, or equations.</a:t>
            </a:r>
            <a:r>
              <a:rPr lang="en-US" dirty="0" smtClean="0"/>
              <a:t>”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67000"/>
            <a:ext cx="8229600" cy="1600200"/>
          </a:xfrm>
        </p:spPr>
        <p:txBody>
          <a:bodyPr/>
          <a:lstStyle/>
          <a:p>
            <a:pPr>
              <a:defRPr/>
            </a:pPr>
            <a:r>
              <a:rPr lang="en-US" sz="4000" b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en-US" sz="4000" b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sz="4000" b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en-US" sz="4000" b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sz="3600" b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en-US" sz="3600" b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sz="3600" b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en-US" sz="3600" b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sz="5400" b="1" dirty="0" smtClean="0">
                <a:solidFill>
                  <a:srgbClr val="3333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en-US" sz="5400" b="1" dirty="0" smtClean="0">
                <a:solidFill>
                  <a:srgbClr val="3333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sz="5400" b="1" dirty="0" smtClean="0">
                <a:solidFill>
                  <a:srgbClr val="3333CC"/>
                </a:solidFill>
              </a:rPr>
              <a:t>M</a:t>
            </a:r>
            <a:r>
              <a:rPr lang="en-US" sz="5400" b="1" baseline="30000" dirty="0" smtClean="0">
                <a:solidFill>
                  <a:srgbClr val="3333CC"/>
                </a:solidFill>
              </a:rPr>
              <a:t>3</a:t>
            </a:r>
            <a:r>
              <a:rPr lang="en-US" sz="5400" b="1" dirty="0" smtClean="0">
                <a:solidFill>
                  <a:srgbClr val="3333CC"/>
                </a:solidFill>
              </a:rPr>
              <a:t>  -  Making Math Magic  </a:t>
            </a:r>
            <a:r>
              <a:rPr lang="en-US" sz="4000" b="1" dirty="0" smtClean="0">
                <a:solidFill>
                  <a:srgbClr val="7030A0"/>
                </a:solidFill>
              </a:rPr>
              <a:t/>
            </a:r>
            <a:br>
              <a:rPr lang="en-US" sz="4000" b="1" dirty="0" smtClean="0">
                <a:solidFill>
                  <a:srgbClr val="7030A0"/>
                </a:solidFill>
              </a:rPr>
            </a:br>
            <a:r>
              <a:rPr lang="en-US" sz="4000" b="1" i="1" dirty="0" smtClean="0">
                <a:solidFill>
                  <a:srgbClr val="7030A0"/>
                </a:solidFill>
              </a:rPr>
              <a:t>Four</a:t>
            </a:r>
            <a:r>
              <a:rPr lang="en-US" sz="4000" b="1" dirty="0" smtClean="0">
                <a:solidFill>
                  <a:srgbClr val="7030A0"/>
                </a:solidFill>
              </a:rPr>
              <a:t> Teachers </a:t>
            </a:r>
            <a:r>
              <a:rPr lang="en-US" sz="4000" b="1" i="1" dirty="0" smtClean="0">
                <a:solidFill>
                  <a:srgbClr val="7030A0"/>
                </a:solidFill>
              </a:rPr>
              <a:t>For</a:t>
            </a:r>
            <a:r>
              <a:rPr lang="en-US" sz="4000" b="1" dirty="0" smtClean="0">
                <a:solidFill>
                  <a:srgbClr val="7030A0"/>
                </a:solidFill>
              </a:rPr>
              <a:t> Teachers</a:t>
            </a:r>
            <a:br>
              <a:rPr lang="en-US" sz="4000" b="1" dirty="0" smtClean="0">
                <a:solidFill>
                  <a:srgbClr val="7030A0"/>
                </a:solidFill>
              </a:rPr>
            </a:br>
            <a:r>
              <a:rPr lang="en-US" sz="4000" b="1" dirty="0" smtClean="0">
                <a:solidFill>
                  <a:srgbClr val="0033CC"/>
                </a:solidFill>
              </a:rPr>
              <a:t>www.makingmathmagic.com</a:t>
            </a:r>
            <a:br>
              <a:rPr lang="en-US" sz="4000" b="1" dirty="0" smtClean="0">
                <a:solidFill>
                  <a:srgbClr val="0033CC"/>
                </a:solidFill>
              </a:rPr>
            </a:br>
            <a:r>
              <a:rPr lang="en-US" sz="2000" b="1" dirty="0" smtClean="0">
                <a:solidFill>
                  <a:srgbClr val="7030A0"/>
                </a:solidFill>
              </a:rPr>
              <a:t/>
            </a:r>
            <a:br>
              <a:rPr lang="en-US" sz="2000" b="1" dirty="0" smtClean="0">
                <a:solidFill>
                  <a:srgbClr val="7030A0"/>
                </a:solidFill>
              </a:rPr>
            </a:br>
            <a:r>
              <a:rPr lang="en-US" sz="2000" b="1" dirty="0" smtClean="0">
                <a:solidFill>
                  <a:srgbClr val="7030A0"/>
                </a:solidFill>
              </a:rPr>
              <a:t/>
            </a:r>
            <a:br>
              <a:rPr lang="en-US" sz="2000" b="1" dirty="0" smtClean="0">
                <a:solidFill>
                  <a:srgbClr val="7030A0"/>
                </a:solidFill>
              </a:rPr>
            </a:br>
            <a:r>
              <a:rPr lang="en-US" sz="2000" b="1" dirty="0" smtClean="0">
                <a:solidFill>
                  <a:srgbClr val="7030A0"/>
                </a:solidFill>
              </a:rPr>
              <a:t/>
            </a:r>
            <a:br>
              <a:rPr lang="en-US" sz="2000" b="1" dirty="0" smtClean="0">
                <a:solidFill>
                  <a:srgbClr val="7030A0"/>
                </a:solidFill>
              </a:rPr>
            </a:br>
            <a:r>
              <a:rPr lang="en-US" sz="2000" b="1" dirty="0" smtClean="0">
                <a:solidFill>
                  <a:srgbClr val="7030A0"/>
                </a:solidFill>
              </a:rPr>
              <a:t/>
            </a:r>
            <a:br>
              <a:rPr lang="en-US" sz="2000" b="1" dirty="0" smtClean="0">
                <a:solidFill>
                  <a:srgbClr val="7030A0"/>
                </a:solidFill>
              </a:rPr>
            </a:br>
            <a:r>
              <a:rPr lang="en-US" sz="4000" b="1" dirty="0" smtClean="0">
                <a:solidFill>
                  <a:srgbClr val="7030A0"/>
                </a:solidFill>
              </a:rPr>
              <a:t>Ann Booth</a:t>
            </a:r>
            <a:br>
              <a:rPr lang="en-US" sz="4000" b="1" dirty="0" smtClean="0">
                <a:solidFill>
                  <a:srgbClr val="7030A0"/>
                </a:solidFill>
              </a:rPr>
            </a:br>
            <a:r>
              <a:rPr lang="en-US" sz="4000" b="1" dirty="0" smtClean="0">
                <a:solidFill>
                  <a:srgbClr val="7030A0"/>
                </a:solidFill>
              </a:rPr>
              <a:t>Rhonda Allen Burns</a:t>
            </a:r>
            <a:br>
              <a:rPr lang="en-US" sz="4000" b="1" dirty="0" smtClean="0">
                <a:solidFill>
                  <a:srgbClr val="7030A0"/>
                </a:solidFill>
              </a:rPr>
            </a:br>
            <a:r>
              <a:rPr lang="en-US" sz="4000" b="1" dirty="0" smtClean="0">
                <a:solidFill>
                  <a:srgbClr val="7030A0"/>
                </a:solidFill>
              </a:rPr>
              <a:t>Tami Pickett</a:t>
            </a:r>
            <a:br>
              <a:rPr lang="en-US" sz="4000" b="1" dirty="0" smtClean="0">
                <a:solidFill>
                  <a:srgbClr val="7030A0"/>
                </a:solidFill>
              </a:rPr>
            </a:br>
            <a:r>
              <a:rPr lang="en-US" sz="4000" b="1" dirty="0" smtClean="0">
                <a:solidFill>
                  <a:srgbClr val="7030A0"/>
                </a:solidFill>
              </a:rPr>
              <a:t>Vonda Stamm</a:t>
            </a:r>
            <a:r>
              <a:rPr lang="en-US" sz="4000" b="1" dirty="0" smtClean="0">
                <a:solidFill>
                  <a:srgbClr val="3333CC"/>
                </a:solidFill>
              </a:rPr>
              <a:t/>
            </a:r>
            <a:br>
              <a:rPr lang="en-US" sz="4000" b="1" dirty="0" smtClean="0">
                <a:solidFill>
                  <a:srgbClr val="3333CC"/>
                </a:solidFill>
              </a:rPr>
            </a:br>
            <a:r>
              <a:rPr lang="en-US" sz="4000" b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en-US" sz="4000" b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b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 </a:t>
            </a:r>
            <a:br>
              <a:rPr lang="en-US" b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b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 </a:t>
            </a:r>
            <a:br>
              <a:rPr lang="en-US" b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b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en-US" b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b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   </a:t>
            </a:r>
          </a:p>
        </p:txBody>
      </p:sp>
      <p:pic>
        <p:nvPicPr>
          <p:cNvPr id="3" name="Picture 6" descr="hat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38575" y="2667000"/>
            <a:ext cx="1466850" cy="120306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1143000"/>
          </a:xfrm>
        </p:spPr>
        <p:txBody>
          <a:bodyPr/>
          <a:lstStyle/>
          <a:p>
            <a:r>
              <a:rPr lang="en-US" sz="4000" b="1" dirty="0" smtClean="0"/>
              <a:t>Five categories of informal activities to develop proportional reasoning </a:t>
            </a:r>
            <a:r>
              <a:rPr lang="en-US" sz="3200" b="1" dirty="0" smtClean="0"/>
              <a:t/>
            </a:r>
            <a:br>
              <a:rPr lang="en-US" sz="3200" b="1" dirty="0" smtClean="0"/>
            </a:b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76400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en-US" sz="2400" b="1" dirty="0" smtClean="0">
                <a:solidFill>
                  <a:srgbClr val="7030A0"/>
                </a:solidFill>
              </a:rPr>
              <a:t>Van de Walle suggests five categories of informal activities to develop proportional reasoning. </a:t>
            </a:r>
          </a:p>
          <a:p>
            <a:r>
              <a:rPr lang="en-US" b="1" dirty="0" smtClean="0"/>
              <a:t>Identifying multiplicative relationships </a:t>
            </a:r>
          </a:p>
          <a:p>
            <a:r>
              <a:rPr lang="en-US" b="1" dirty="0" smtClean="0"/>
              <a:t>Equivalent ratios </a:t>
            </a:r>
          </a:p>
          <a:p>
            <a:r>
              <a:rPr lang="en-US" b="1" dirty="0" smtClean="0"/>
              <a:t>Comparing ratios </a:t>
            </a:r>
          </a:p>
          <a:p>
            <a:r>
              <a:rPr lang="en-US" b="1" dirty="0" smtClean="0"/>
              <a:t>Developing a variety of strategies</a:t>
            </a:r>
          </a:p>
          <a:p>
            <a:r>
              <a:rPr lang="en-US" b="1" dirty="0" smtClean="0"/>
              <a:t>Proportional reasoning across the curriculum</a:t>
            </a:r>
          </a:p>
          <a:p>
            <a:endParaRPr lang="en-US" dirty="0"/>
          </a:p>
        </p:txBody>
      </p:sp>
      <p:sp>
        <p:nvSpPr>
          <p:cNvPr id="4" name="TextBox 7"/>
          <p:cNvSpPr txBox="1">
            <a:spLocks noChangeArrowheads="1"/>
          </p:cNvSpPr>
          <p:nvPr/>
        </p:nvSpPr>
        <p:spPr bwMode="auto">
          <a:xfrm>
            <a:off x="260252" y="6196818"/>
            <a:ext cx="2971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>
                <a:latin typeface="Calibri" pitchFamily="34" charset="0"/>
              </a:rPr>
              <a:t>Making Math Magic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1143000"/>
          </a:xfrm>
        </p:spPr>
        <p:txBody>
          <a:bodyPr/>
          <a:lstStyle/>
          <a:p>
            <a:r>
              <a:rPr lang="en-US" sz="4000" b="1" dirty="0" smtClean="0"/>
              <a:t>Five categories of informal activities to develop proportional reasoning </a:t>
            </a:r>
            <a:r>
              <a:rPr lang="en-US" sz="3200" b="1" dirty="0" smtClean="0"/>
              <a:t/>
            </a:r>
            <a:br>
              <a:rPr lang="en-US" sz="3200" b="1" dirty="0" smtClean="0"/>
            </a:b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76400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en-US" sz="2400" b="1" dirty="0" smtClean="0">
                <a:solidFill>
                  <a:srgbClr val="7030A0"/>
                </a:solidFill>
              </a:rPr>
              <a:t>Van de Walle suggests five categories of informal activities to develop proportional reasoning. </a:t>
            </a:r>
          </a:p>
          <a:p>
            <a:r>
              <a:rPr lang="en-US" b="1" dirty="0" smtClean="0"/>
              <a:t>Identifying multiplicative relationships </a:t>
            </a:r>
          </a:p>
          <a:p>
            <a:r>
              <a:rPr lang="en-US" b="1" dirty="0" smtClean="0"/>
              <a:t>Equivalent ratios </a:t>
            </a:r>
          </a:p>
          <a:p>
            <a:r>
              <a:rPr lang="en-US" b="1" dirty="0" smtClean="0"/>
              <a:t>Comparing ratios </a:t>
            </a:r>
          </a:p>
          <a:p>
            <a:r>
              <a:rPr lang="en-US" b="1" dirty="0" smtClean="0"/>
              <a:t>Developing a variety of strategies</a:t>
            </a:r>
          </a:p>
          <a:p>
            <a:r>
              <a:rPr lang="en-US" b="1" u="sng" dirty="0" smtClean="0">
                <a:solidFill>
                  <a:srgbClr val="FF0000"/>
                </a:solidFill>
              </a:rPr>
              <a:t>Proportional reasoning across the curriculum</a:t>
            </a:r>
          </a:p>
          <a:p>
            <a:endParaRPr lang="en-US" dirty="0"/>
          </a:p>
        </p:txBody>
      </p:sp>
      <p:sp>
        <p:nvSpPr>
          <p:cNvPr id="4" name="TextBox 7"/>
          <p:cNvSpPr txBox="1">
            <a:spLocks noChangeArrowheads="1"/>
          </p:cNvSpPr>
          <p:nvPr/>
        </p:nvSpPr>
        <p:spPr bwMode="auto">
          <a:xfrm>
            <a:off x="260252" y="6196818"/>
            <a:ext cx="2971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>
                <a:latin typeface="Calibri" pitchFamily="34" charset="0"/>
              </a:rPr>
              <a:t>Making Math Magic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</a:rPr>
              <a:t>Let’s Think about this….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8713" y="1219200"/>
            <a:ext cx="8229600" cy="1524000"/>
          </a:xfrm>
        </p:spPr>
        <p:txBody>
          <a:bodyPr/>
          <a:lstStyle/>
          <a:p>
            <a:pPr marL="0" indent="0">
              <a:buNone/>
            </a:pPr>
            <a:r>
              <a:rPr lang="en-US" b="1" dirty="0" smtClean="0"/>
              <a:t>Every strand of middle and high school mathematics involves multiplicative </a:t>
            </a:r>
          </a:p>
          <a:p>
            <a:pPr marL="0" indent="0">
              <a:buNone/>
            </a:pPr>
            <a:r>
              <a:rPr lang="en-US" b="1" dirty="0" smtClean="0"/>
              <a:t>and/or proportional thinking</a:t>
            </a:r>
          </a:p>
          <a:p>
            <a:endParaRPr lang="en-US" dirty="0" smtClean="0"/>
          </a:p>
        </p:txBody>
      </p:sp>
      <p:sp>
        <p:nvSpPr>
          <p:cNvPr id="4" name="Rectangle 3"/>
          <p:cNvSpPr/>
          <p:nvPr/>
        </p:nvSpPr>
        <p:spPr>
          <a:xfrm rot="479266">
            <a:off x="5101074" y="2784352"/>
            <a:ext cx="276229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8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Algebra</a:t>
            </a:r>
            <a:endParaRPr lang="en-US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80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5" name="Rectangle 4"/>
          <p:cNvSpPr/>
          <p:nvPr/>
        </p:nvSpPr>
        <p:spPr>
          <a:xfrm rot="826054">
            <a:off x="60791" y="4288380"/>
            <a:ext cx="341632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Geometry</a:t>
            </a:r>
            <a:endParaRPr lang="en-US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7030A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6" name="Rectangle 5"/>
          <p:cNvSpPr/>
          <p:nvPr/>
        </p:nvSpPr>
        <p:spPr>
          <a:xfrm rot="1762166">
            <a:off x="5685233" y="4995148"/>
            <a:ext cx="280076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66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Number</a:t>
            </a:r>
            <a:endParaRPr lang="en-US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0066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909131" y="5300203"/>
            <a:ext cx="464742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Measurement</a:t>
            </a:r>
            <a:endParaRPr lang="en-US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228600" y="2971800"/>
            <a:ext cx="376256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P</a:t>
            </a:r>
            <a:r>
              <a:rPr lang="en-US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robability</a:t>
            </a:r>
            <a:endParaRPr lang="en-US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00206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9" name="Rectangle 8"/>
          <p:cNvSpPr/>
          <p:nvPr/>
        </p:nvSpPr>
        <p:spPr>
          <a:xfrm rot="20597594">
            <a:off x="2959460" y="3695461"/>
            <a:ext cx="326243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Statistics</a:t>
            </a:r>
            <a:endParaRPr lang="en-US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17410" name="Picture 2" descr="C:\Users\Rhonda Burns\AppData\Local\Microsoft\Windows\Temporary Internet Files\Content.IE5\I0DLHDVH\MC900445118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5200" y="1490365"/>
            <a:ext cx="1619774" cy="38862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7"/>
          <p:cNvSpPr txBox="1">
            <a:spLocks noChangeArrowheads="1"/>
          </p:cNvSpPr>
          <p:nvPr/>
        </p:nvSpPr>
        <p:spPr bwMode="auto">
          <a:xfrm>
            <a:off x="260252" y="6196818"/>
            <a:ext cx="2971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>
                <a:latin typeface="Calibri" pitchFamily="34" charset="0"/>
              </a:rPr>
              <a:t>Making Math Magic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41" name="Picture 9" descr="C:\Users\Rhonda Burns\AppData\Local\Microsoft\Windows\Temporary Internet Files\Content.IE5\EHRGS7L5\MC900437055[1]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2820" y="3311837"/>
            <a:ext cx="1714500" cy="17145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440" name="Picture 8" descr="C:\Users\Rhonda Burns\AppData\Local\Microsoft\Windows\Temporary Internet Files\Content.IE5\I0DLHDVH\MC900437054[1]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0" y="3271325"/>
            <a:ext cx="1714500" cy="17145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439" name="Picture 7" descr="C:\Users\Rhonda Burns\AppData\Local\Microsoft\Windows\Temporary Internet Files\Content.IE5\TJRHA4VO\MC900437052[1]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80560" y="4149158"/>
            <a:ext cx="1714500" cy="17145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/>
          <p:nvPr/>
        </p:nvSpPr>
        <p:spPr>
          <a:xfrm>
            <a:off x="2590800" y="1066800"/>
            <a:ext cx="4237057" cy="1200329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en-US" sz="7200" b="1" cap="all" dirty="0" smtClean="0">
                <a:ln w="0"/>
                <a:solidFill>
                  <a:srgbClr val="6600FF"/>
                </a:solidFill>
                <a:effectLst>
                  <a:reflection blurRad="12700" stA="50000" endPos="50000" dist="5000" dir="5400000" sy="-100000" rotWithShape="0"/>
                </a:effectLst>
                <a:ea typeface="+mn-ea"/>
              </a:rPr>
              <a:t>Number</a:t>
            </a:r>
            <a:endParaRPr lang="en-US" sz="7200" b="1" cap="all" dirty="0">
              <a:ln w="0"/>
              <a:solidFill>
                <a:srgbClr val="6600FF"/>
              </a:solidFill>
              <a:effectLst>
                <a:reflection blurRad="12700" stA="50000" endPos="50000" dist="5000" dir="5400000" sy="-100000" rotWithShape="0"/>
              </a:effectLst>
              <a:ea typeface="+mn-ea"/>
            </a:endParaRPr>
          </a:p>
        </p:txBody>
      </p:sp>
      <p:pic>
        <p:nvPicPr>
          <p:cNvPr id="18436" name="Picture 4" descr="C:\Users\Rhonda Burns\AppData\Local\Microsoft\Windows\Temporary Internet Files\Content.IE5\I0DLHDVH\MC900437050[1]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0" y="4920760"/>
            <a:ext cx="1714500" cy="17145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437" name="Picture 5" descr="C:\Users\Rhonda Burns\AppData\Local\Microsoft\Windows\Temporary Internet Files\Content.IE5\EHRGS7L5\MC900437051[1]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88320" y="4145054"/>
            <a:ext cx="1714500" cy="17145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438" name="Picture 6" descr="C:\Users\Rhonda Burns\AppData\Local\Microsoft\Windows\Temporary Internet Files\Content.IE5\XGDSUQVT\MC900437053[1]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0" y="3311837"/>
            <a:ext cx="1714500" cy="17145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444" name="Picture 12" descr="C:\Users\Rhonda Burns\AppData\Local\Microsoft\Windows\Temporary Internet Files\Content.IE5\I0DLHDVH\MC900437059[1]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24500" y="2426451"/>
            <a:ext cx="1714500" cy="17145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445" name="Picture 13" descr="C:\Users\Rhonda Burns\AppData\Local\Microsoft\Windows\Temporary Internet Files\Content.IE5\EHRGS7L5\MC900437058[1].pn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2836" y="2414075"/>
            <a:ext cx="1714500" cy="17145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443" name="Picture 11" descr="C:\Users\Rhonda Burns\AppData\Local\Microsoft\Windows\Temporary Internet Files\Content.IE5\TJRHA4VO\MC900437057[1].pn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4592" y="2414075"/>
            <a:ext cx="1714500" cy="17145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442" name="Picture 10" descr="C:\Users\Rhonda Burns\AppData\Local\Microsoft\Windows\Temporary Internet Files\Content.IE5\XGDSUQVT\MC900437056[1].png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6730" y="2414075"/>
            <a:ext cx="1714500" cy="17145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Box 7"/>
          <p:cNvSpPr txBox="1">
            <a:spLocks noChangeArrowheads="1"/>
          </p:cNvSpPr>
          <p:nvPr/>
        </p:nvSpPr>
        <p:spPr bwMode="auto">
          <a:xfrm>
            <a:off x="260252" y="6196818"/>
            <a:ext cx="2971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>
                <a:latin typeface="Calibri" pitchFamily="34" charset="0"/>
              </a:rPr>
              <a:t>Making Math Magic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u="sng" dirty="0" smtClean="0">
                <a:solidFill>
                  <a:srgbClr val="7030A0"/>
                </a:solidFill>
              </a:rPr>
              <a:t>Fractions and Ratios?</a:t>
            </a:r>
            <a:endParaRPr lang="en-US" b="1" u="sng" dirty="0">
              <a:solidFill>
                <a:srgbClr val="7030A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447800"/>
          </a:xfrm>
        </p:spPr>
        <p:txBody>
          <a:bodyPr/>
          <a:lstStyle/>
          <a:p>
            <a:r>
              <a:rPr lang="en-US" b="1" dirty="0" smtClean="0"/>
              <a:t>Are they the same?</a:t>
            </a:r>
          </a:p>
          <a:p>
            <a:r>
              <a:rPr lang="en-US" b="1" dirty="0" smtClean="0"/>
              <a:t>Why or why not?</a:t>
            </a:r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838200" y="3124200"/>
            <a:ext cx="6705600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>
                <a:latin typeface="Calibri" pitchFamily="34" charset="0"/>
                <a:cs typeface="Calibri" pitchFamily="34" charset="0"/>
              </a:rPr>
              <a:t>Four main categories of ratios:</a:t>
            </a:r>
          </a:p>
          <a:p>
            <a:pPr lvl="2">
              <a:buFont typeface="Arial" pitchFamily="34" charset="0"/>
              <a:buChar char="•"/>
            </a:pPr>
            <a:r>
              <a:rPr lang="en-US" sz="3200" b="1" dirty="0" smtClean="0">
                <a:latin typeface="Calibri" pitchFamily="34" charset="0"/>
                <a:cs typeface="Calibri" pitchFamily="34" charset="0"/>
              </a:rPr>
              <a:t>Part-to-Whole</a:t>
            </a:r>
          </a:p>
          <a:p>
            <a:pPr lvl="2">
              <a:buFont typeface="Arial" pitchFamily="34" charset="0"/>
              <a:buChar char="•"/>
            </a:pPr>
            <a:r>
              <a:rPr lang="en-US" sz="3200" b="1" dirty="0" smtClean="0">
                <a:latin typeface="Calibri" pitchFamily="34" charset="0"/>
                <a:cs typeface="Calibri" pitchFamily="34" charset="0"/>
              </a:rPr>
              <a:t>Whole-to-Part</a:t>
            </a:r>
          </a:p>
          <a:p>
            <a:pPr lvl="2">
              <a:buFont typeface="Arial" pitchFamily="34" charset="0"/>
              <a:buChar char="•"/>
            </a:pPr>
            <a:r>
              <a:rPr lang="en-US" sz="3200" b="1" dirty="0" smtClean="0">
                <a:latin typeface="Calibri" pitchFamily="34" charset="0"/>
                <a:cs typeface="Calibri" pitchFamily="34" charset="0"/>
              </a:rPr>
              <a:t>Part-to-Part</a:t>
            </a:r>
          </a:p>
          <a:p>
            <a:pPr lvl="2">
              <a:buFont typeface="Arial" pitchFamily="34" charset="0"/>
              <a:buChar char="•"/>
            </a:pPr>
            <a:r>
              <a:rPr lang="en-US" sz="3200" b="1" dirty="0" smtClean="0">
                <a:latin typeface="Calibri" pitchFamily="34" charset="0"/>
                <a:cs typeface="Calibri" pitchFamily="34" charset="0"/>
              </a:rPr>
              <a:t>Rates </a:t>
            </a:r>
          </a:p>
          <a:p>
            <a:endParaRPr lang="en-US" dirty="0"/>
          </a:p>
        </p:txBody>
      </p:sp>
      <p:sp>
        <p:nvSpPr>
          <p:cNvPr id="5" name="TextBox 7"/>
          <p:cNvSpPr txBox="1">
            <a:spLocks noChangeArrowheads="1"/>
          </p:cNvSpPr>
          <p:nvPr/>
        </p:nvSpPr>
        <p:spPr bwMode="auto">
          <a:xfrm>
            <a:off x="260252" y="6196818"/>
            <a:ext cx="2971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>
                <a:latin typeface="Calibri" pitchFamily="34" charset="0"/>
              </a:rPr>
              <a:t>Making Math Magic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7030A0"/>
                </a:solidFill>
              </a:rPr>
              <a:t>Fractions vs. Ratios</a:t>
            </a:r>
            <a:endParaRPr lang="en-US" b="1" dirty="0">
              <a:solidFill>
                <a:srgbClr val="7030A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4000" b="1" dirty="0" smtClean="0">
                <a:latin typeface="Calibri" pitchFamily="34" charset="0"/>
                <a:cs typeface="Calibri" pitchFamily="34" charset="0"/>
              </a:rPr>
              <a:t>Fractions are a subset of ratios!</a:t>
            </a:r>
          </a:p>
          <a:p>
            <a:r>
              <a:rPr lang="en-US" sz="4000" b="1" dirty="0" smtClean="0">
                <a:latin typeface="Calibri" pitchFamily="34" charset="0"/>
                <a:cs typeface="Calibri" pitchFamily="34" charset="0"/>
              </a:rPr>
              <a:t>Fractions only compare part-whole</a:t>
            </a:r>
          </a:p>
          <a:p>
            <a:r>
              <a:rPr lang="en-US" sz="4000" b="1" dirty="0" smtClean="0">
                <a:latin typeface="Calibri" pitchFamily="34" charset="0"/>
                <a:cs typeface="Calibri" pitchFamily="34" charset="0"/>
              </a:rPr>
              <a:t>Fractions must use the same measurement </a:t>
            </a:r>
          </a:p>
          <a:p>
            <a:r>
              <a:rPr lang="en-US" sz="4000" b="1" dirty="0" smtClean="0">
                <a:latin typeface="Calibri" pitchFamily="34" charset="0"/>
                <a:cs typeface="Calibri" pitchFamily="34" charset="0"/>
              </a:rPr>
              <a:t>Fractions must have the “same name” to combine.</a:t>
            </a:r>
          </a:p>
          <a:p>
            <a:endParaRPr lang="en-US" dirty="0"/>
          </a:p>
        </p:txBody>
      </p:sp>
      <p:sp>
        <p:nvSpPr>
          <p:cNvPr id="4" name="TextBox 7"/>
          <p:cNvSpPr txBox="1">
            <a:spLocks noChangeArrowheads="1"/>
          </p:cNvSpPr>
          <p:nvPr/>
        </p:nvSpPr>
        <p:spPr bwMode="auto">
          <a:xfrm>
            <a:off x="260252" y="6196818"/>
            <a:ext cx="2971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>
                <a:latin typeface="Calibri" pitchFamily="34" charset="0"/>
              </a:rPr>
              <a:t>Making Math Magic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615" y="2514600"/>
            <a:ext cx="8784770" cy="4525963"/>
          </a:xfrm>
        </p:spPr>
        <p:txBody>
          <a:bodyPr/>
          <a:lstStyle/>
          <a:p>
            <a:pPr>
              <a:buNone/>
            </a:pPr>
            <a:r>
              <a:rPr lang="en-US" sz="3600" b="1" dirty="0" smtClean="0"/>
              <a:t>	</a:t>
            </a:r>
            <a:r>
              <a:rPr lang="en-US" b="1" dirty="0" smtClean="0"/>
              <a:t> </a:t>
            </a:r>
            <a:r>
              <a:rPr lang="en-US" sz="3600" b="1" dirty="0" smtClean="0"/>
              <a:t>Mason and Baylen are trading baseball and basketball cards.  Mason gives Baylen 2 baseball cards for every 3 basketball cards that Baylen gives him. How many basketball cards should Baylen give Mason if Mason gives him 6 baseball cards?</a:t>
            </a:r>
          </a:p>
          <a:p>
            <a:pPr>
              <a:buNone/>
            </a:pPr>
            <a:endParaRPr lang="en-US" sz="3600" b="1" dirty="0" smtClean="0"/>
          </a:p>
        </p:txBody>
      </p:sp>
      <p:sp>
        <p:nvSpPr>
          <p:cNvPr id="6" name="TextBox 5"/>
          <p:cNvSpPr txBox="1"/>
          <p:nvPr/>
        </p:nvSpPr>
        <p:spPr>
          <a:xfrm>
            <a:off x="4572000" y="943962"/>
            <a:ext cx="5410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u="sng" dirty="0" smtClean="0">
                <a:solidFill>
                  <a:srgbClr val="7030A0"/>
                </a:solidFill>
                <a:latin typeface="+mn-lt"/>
              </a:rPr>
              <a:t>Trading cards</a:t>
            </a:r>
            <a:endParaRPr lang="en-US" sz="4000" b="1" u="sng" dirty="0">
              <a:solidFill>
                <a:srgbClr val="7030A0"/>
              </a:solidFill>
              <a:latin typeface="+mn-lt"/>
            </a:endParaRPr>
          </a:p>
        </p:txBody>
      </p:sp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4219" y="253998"/>
            <a:ext cx="3184394" cy="21063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extBox 7"/>
          <p:cNvSpPr txBox="1">
            <a:spLocks noChangeArrowheads="1"/>
          </p:cNvSpPr>
          <p:nvPr/>
        </p:nvSpPr>
        <p:spPr bwMode="auto">
          <a:xfrm>
            <a:off x="260252" y="6196818"/>
            <a:ext cx="2971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>
                <a:latin typeface="Calibri" pitchFamily="34" charset="0"/>
              </a:rPr>
              <a:t>Making Math Magic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90600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en-US" sz="3600" b="1" dirty="0" smtClean="0"/>
              <a:t>	</a:t>
            </a:r>
            <a:endParaRPr lang="en-US" sz="3600" b="1" u="sng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11359" y="1981294"/>
            <a:ext cx="7924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>
                <a:solidFill>
                  <a:srgbClr val="7030A0"/>
                </a:solidFill>
                <a:latin typeface="Calibri" pitchFamily="34" charset="0"/>
              </a:rPr>
              <a:t>Strategy: </a:t>
            </a:r>
            <a:r>
              <a:rPr lang="en-US" sz="4000" b="1" u="sng" dirty="0" smtClean="0">
                <a:solidFill>
                  <a:srgbClr val="FF0000"/>
                </a:solidFill>
                <a:latin typeface="Calibri" pitchFamily="34" charset="0"/>
              </a:rPr>
              <a:t>make a ratio table</a:t>
            </a:r>
            <a:endParaRPr lang="en-US" sz="4000" u="sng" dirty="0">
              <a:solidFill>
                <a:srgbClr val="FF0000"/>
              </a:solidFill>
              <a:latin typeface="Calibri" pitchFamily="34" charset="0"/>
            </a:endParaRPr>
          </a:p>
        </p:txBody>
      </p:sp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1447800" y="3124200"/>
          <a:ext cx="6096000" cy="2316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30480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>
                          <a:solidFill>
                            <a:schemeClr val="tx1"/>
                          </a:solidFill>
                        </a:rPr>
                        <a:t>Baseball cards</a:t>
                      </a:r>
                      <a:endParaRPr lang="en-US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>
                          <a:solidFill>
                            <a:schemeClr val="tx1"/>
                          </a:solidFill>
                        </a:rPr>
                        <a:t>Basketball Cards </a:t>
                      </a:r>
                      <a:endParaRPr lang="en-US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609600" y="838200"/>
            <a:ext cx="5410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>
                <a:solidFill>
                  <a:srgbClr val="7030A0"/>
                </a:solidFill>
                <a:latin typeface="Calibri" pitchFamily="34" charset="0"/>
              </a:rPr>
              <a:t>Strategy: </a:t>
            </a:r>
            <a:r>
              <a:rPr lang="en-US" sz="4000" b="1" dirty="0" smtClean="0">
                <a:latin typeface="Calibri" pitchFamily="34" charset="0"/>
              </a:rPr>
              <a:t>act it out</a:t>
            </a:r>
            <a:endParaRPr lang="en-US" sz="4000" u="sng" dirty="0">
              <a:solidFill>
                <a:srgbClr val="FF0000"/>
              </a:solidFill>
              <a:latin typeface="Calibri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743200" y="3733800"/>
            <a:ext cx="381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latin typeface="Comic Sans MS" pitchFamily="66" charset="0"/>
              </a:rPr>
              <a:t>2</a:t>
            </a:r>
            <a:endParaRPr lang="en-US" sz="3600" dirty="0">
              <a:latin typeface="Comic Sans MS" pitchFamily="66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867400" y="3657600"/>
            <a:ext cx="381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latin typeface="Comic Sans MS" pitchFamily="66" charset="0"/>
              </a:rPr>
              <a:t>3</a:t>
            </a:r>
            <a:endParaRPr lang="en-US" sz="3600" dirty="0">
              <a:latin typeface="Comic Sans MS" pitchFamily="66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743200" y="4267200"/>
            <a:ext cx="381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latin typeface="Comic Sans MS" pitchFamily="66" charset="0"/>
              </a:rPr>
              <a:t>4</a:t>
            </a:r>
            <a:endParaRPr lang="en-US" sz="3600" dirty="0">
              <a:latin typeface="Comic Sans MS" pitchFamily="66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867400" y="4191000"/>
            <a:ext cx="381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latin typeface="Comic Sans MS" pitchFamily="66" charset="0"/>
              </a:rPr>
              <a:t>6</a:t>
            </a:r>
            <a:endParaRPr lang="en-US" sz="3600" dirty="0">
              <a:latin typeface="Comic Sans MS" pitchFamily="66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743200" y="4876800"/>
            <a:ext cx="381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latin typeface="Comic Sans MS" pitchFamily="66" charset="0"/>
              </a:rPr>
              <a:t>6</a:t>
            </a:r>
            <a:endParaRPr lang="en-US" sz="3600" dirty="0">
              <a:latin typeface="Comic Sans MS" pitchFamily="66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867400" y="4800600"/>
            <a:ext cx="381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latin typeface="Comic Sans MS" pitchFamily="66" charset="0"/>
              </a:rPr>
              <a:t>9</a:t>
            </a:r>
            <a:endParaRPr lang="en-US" sz="3600" dirty="0">
              <a:latin typeface="Comic Sans MS" pitchFamily="66" charset="0"/>
            </a:endParaRPr>
          </a:p>
        </p:txBody>
      </p:sp>
      <p:sp>
        <p:nvSpPr>
          <p:cNvPr id="16" name="TextBox 7"/>
          <p:cNvSpPr txBox="1">
            <a:spLocks noChangeArrowheads="1"/>
          </p:cNvSpPr>
          <p:nvPr/>
        </p:nvSpPr>
        <p:spPr bwMode="auto">
          <a:xfrm>
            <a:off x="260252" y="6196818"/>
            <a:ext cx="2971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>
                <a:latin typeface="Calibri" pitchFamily="34" charset="0"/>
              </a:rPr>
              <a:t>Making Math Magic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  <p:bldP spid="10" grpId="0"/>
      <p:bldP spid="11" grpId="0"/>
      <p:bldP spid="12" grpId="0"/>
      <p:bldP spid="13" grpId="0"/>
      <p:bldP spid="14" grpId="0"/>
      <p:bldP spid="15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Double Number Lines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828800"/>
            <a:ext cx="8229600" cy="4525963"/>
          </a:xfrm>
        </p:spPr>
        <p:txBody>
          <a:bodyPr/>
          <a:lstStyle/>
          <a:p>
            <a:endParaRPr lang="en-US" dirty="0" smtClean="0"/>
          </a:p>
          <a:p>
            <a:r>
              <a:rPr lang="en-US" b="1" u="sng" dirty="0" smtClean="0">
                <a:solidFill>
                  <a:srgbClr val="FF0000"/>
                </a:solidFill>
              </a:rPr>
              <a:t>Double number line diagrams </a:t>
            </a:r>
            <a:r>
              <a:rPr lang="en-US" dirty="0" smtClean="0"/>
              <a:t>are best used when the quantities have different units (otherwise the two diagrams will use different length units to represent the same amount).</a:t>
            </a:r>
            <a:endParaRPr lang="en-US" dirty="0"/>
          </a:p>
        </p:txBody>
      </p:sp>
      <p:sp>
        <p:nvSpPr>
          <p:cNvPr id="4" name="TextBox 7"/>
          <p:cNvSpPr txBox="1">
            <a:spLocks noChangeArrowheads="1"/>
          </p:cNvSpPr>
          <p:nvPr/>
        </p:nvSpPr>
        <p:spPr bwMode="auto">
          <a:xfrm>
            <a:off x="260252" y="6196818"/>
            <a:ext cx="2971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>
                <a:latin typeface="Calibri" pitchFamily="34" charset="0"/>
              </a:rPr>
              <a:t>Making Math Magic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685800"/>
            <a:ext cx="8229600" cy="914400"/>
          </a:xfrm>
        </p:spPr>
        <p:txBody>
          <a:bodyPr/>
          <a:lstStyle/>
          <a:p>
            <a:pPr algn="ctr">
              <a:buNone/>
            </a:pPr>
            <a:r>
              <a:rPr lang="en-US" sz="4400" b="1" u="sng" dirty="0" smtClean="0">
                <a:solidFill>
                  <a:srgbClr val="7030A0"/>
                </a:solidFill>
              </a:rPr>
              <a:t>Using a Double Number Line</a:t>
            </a:r>
          </a:p>
          <a:p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1371600" y="4151020"/>
            <a:ext cx="5943600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1371600" y="3846220"/>
            <a:ext cx="0" cy="60960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7315200" y="3846220"/>
            <a:ext cx="0" cy="60960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1371600" y="4495800"/>
            <a:ext cx="5943600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1371600" y="4191000"/>
            <a:ext cx="0" cy="60960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7315200" y="4191000"/>
            <a:ext cx="0" cy="60960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609600" y="1600200"/>
            <a:ext cx="80772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atin typeface="+mj-lt"/>
              </a:rPr>
              <a:t>Katie is traveling at a constant rate of speed.  If she travels 200 miles in 4 hours, how many miles did she travel in 1.5 hours?</a:t>
            </a:r>
            <a:endParaRPr lang="en-US" sz="3200" dirty="0">
              <a:latin typeface="+mj-lt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62000" y="3200400"/>
            <a:ext cx="1752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latin typeface="+mj-lt"/>
              </a:rPr>
              <a:t>0 hours</a:t>
            </a:r>
            <a:endParaRPr lang="en-US" sz="3600" dirty="0">
              <a:latin typeface="+mj-lt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477000" y="3200400"/>
            <a:ext cx="1752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latin typeface="+mj-lt"/>
              </a:rPr>
              <a:t>4 hours</a:t>
            </a:r>
            <a:endParaRPr lang="en-US" sz="3600" dirty="0">
              <a:latin typeface="+mj-l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09600" y="4876800"/>
            <a:ext cx="1752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latin typeface="+mj-lt"/>
              </a:rPr>
              <a:t>0 miles</a:t>
            </a:r>
            <a:endParaRPr lang="en-US" sz="3600" dirty="0">
              <a:latin typeface="+mj-lt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400800" y="4876800"/>
            <a:ext cx="2057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latin typeface="+mj-lt"/>
              </a:rPr>
              <a:t>200 miles</a:t>
            </a:r>
            <a:endParaRPr lang="en-US" sz="3600" dirty="0">
              <a:latin typeface="+mj-lt"/>
            </a:endParaRPr>
          </a:p>
        </p:txBody>
      </p:sp>
      <p:sp>
        <p:nvSpPr>
          <p:cNvPr id="20" name="TextBox 7"/>
          <p:cNvSpPr txBox="1">
            <a:spLocks noChangeArrowheads="1"/>
          </p:cNvSpPr>
          <p:nvPr/>
        </p:nvSpPr>
        <p:spPr bwMode="auto">
          <a:xfrm>
            <a:off x="260252" y="6196818"/>
            <a:ext cx="2971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>
                <a:latin typeface="Calibri" pitchFamily="34" charset="0"/>
              </a:rPr>
              <a:t>Making Math Magic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  <p:bldP spid="18" grpId="0"/>
      <p:bldP spid="1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="" xmlns:a14="http://schemas.microsoft.com/office/drawing/2010/main">
                  <a14:imgLayer r:embed="rId3">
                    <a14:imgEffect>
                      <a14:colorTemperature colorTemp="11200"/>
                    </a14:imgEffect>
                    <a14:imgEffect>
                      <a14:saturation sat="33000"/>
                    </a14:imgEffect>
                    <a14:imgEffect>
                      <a14:brightnessContrast bright="20000" contrast="-40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1774" y="1560244"/>
            <a:ext cx="1098391" cy="13231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892300" y="5324478"/>
            <a:ext cx="5232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8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ＭＳ Ｐゴシック" pitchFamily="1" charset="-128"/>
              </a:rPr>
              <a:t>Ann Booth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0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ＭＳ Ｐゴシック" pitchFamily="1" charset="-128"/>
              </a:rPr>
              <a:t>October 13, 1938 – February 8, 2015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8964" y="1291288"/>
            <a:ext cx="2895525" cy="399455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723900" y="799828"/>
            <a:ext cx="5232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000" dirty="0">
                <a:solidFill>
                  <a:prstClr val="white"/>
                </a:solidFill>
                <a:latin typeface="Tahoma" pitchFamily="34" charset="0"/>
                <a:ea typeface="ＭＳ Ｐゴシック" pitchFamily="1" charset="-128"/>
              </a:rPr>
              <a:t>In loving memory…</a:t>
            </a:r>
          </a:p>
        </p:txBody>
      </p:sp>
      <p:sp>
        <p:nvSpPr>
          <p:cNvPr id="5" name="Rectangle 4"/>
          <p:cNvSpPr/>
          <p:nvPr/>
        </p:nvSpPr>
        <p:spPr>
          <a:xfrm>
            <a:off x="1828118" y="6195536"/>
            <a:ext cx="576741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ＭＳ Ｐゴシック" pitchFamily="1" charset="-128"/>
              </a:rPr>
              <a:t>Founding partner of </a:t>
            </a:r>
            <a:r>
              <a:rPr lang="en-US" sz="20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Calligraphy" panose="03010101010101010101" pitchFamily="66" charset="0"/>
                <a:ea typeface="ＭＳ Ｐゴシック" pitchFamily="1" charset="-128"/>
              </a:rPr>
              <a:t>M</a:t>
            </a:r>
            <a:r>
              <a:rPr lang="en-US" sz="2000" baseline="420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Calligraphy" panose="03010101010101010101" pitchFamily="66" charset="0"/>
                <a:ea typeface="ＭＳ Ｐゴシック" pitchFamily="1" charset="-128"/>
              </a:rPr>
              <a:t>3</a:t>
            </a:r>
            <a:r>
              <a:rPr lang="en-US" sz="20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Calligraphy" panose="03010101010101010101" pitchFamily="66" charset="0"/>
                <a:ea typeface="ＭＳ Ｐゴシック" pitchFamily="1" charset="-128"/>
              </a:rPr>
              <a:t> - Making Math Magic</a:t>
            </a:r>
            <a:endParaRPr lang="en-US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Lucida Calligraphy" panose="03010101010101010101" pitchFamily="66" charset="0"/>
              <a:ea typeface="ＭＳ Ｐゴシック" pitchFamily="1" charset="-128"/>
            </a:endParaRP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b="1369"/>
          <a:stretch/>
        </p:blipFill>
        <p:spPr bwMode="auto">
          <a:xfrm>
            <a:off x="6401579" y="1727744"/>
            <a:ext cx="2134832" cy="2905121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3929838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381000"/>
            <a:ext cx="8229600" cy="914400"/>
          </a:xfrm>
        </p:spPr>
        <p:txBody>
          <a:bodyPr/>
          <a:lstStyle/>
          <a:p>
            <a:pPr algn="ctr">
              <a:buNone/>
            </a:pPr>
            <a:r>
              <a:rPr lang="en-US" sz="4400" b="1" u="sng" dirty="0" smtClean="0">
                <a:solidFill>
                  <a:srgbClr val="7030A0"/>
                </a:solidFill>
              </a:rPr>
              <a:t>Using a Double Number Line</a:t>
            </a:r>
          </a:p>
          <a:p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1295400" y="3276600"/>
            <a:ext cx="5943600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1295400" y="2743200"/>
            <a:ext cx="0" cy="60960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7239000" y="2819400"/>
            <a:ext cx="0" cy="60960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1295400" y="3621380"/>
            <a:ext cx="5943600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1295400" y="3316580"/>
            <a:ext cx="0" cy="60960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7239000" y="3316580"/>
            <a:ext cx="0" cy="60960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685800" y="2149004"/>
            <a:ext cx="1752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latin typeface="+mj-lt"/>
              </a:rPr>
              <a:t>0 hours</a:t>
            </a:r>
            <a:endParaRPr lang="en-US" sz="3600" dirty="0">
              <a:latin typeface="+mj-lt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400800" y="2178500"/>
            <a:ext cx="1752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latin typeface="+mj-lt"/>
              </a:rPr>
              <a:t>4 hours</a:t>
            </a:r>
            <a:endParaRPr lang="en-US" sz="3600" dirty="0">
              <a:latin typeface="+mj-l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33400" y="4178724"/>
            <a:ext cx="1752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latin typeface="+mj-lt"/>
              </a:rPr>
              <a:t>0 miles</a:t>
            </a:r>
            <a:endParaRPr lang="en-US" sz="3600" dirty="0">
              <a:latin typeface="+mj-lt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172200" y="4107444"/>
            <a:ext cx="2057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latin typeface="+mj-lt"/>
              </a:rPr>
              <a:t>200 miles</a:t>
            </a:r>
            <a:endParaRPr lang="en-US" sz="3600" dirty="0">
              <a:latin typeface="+mj-lt"/>
            </a:endParaRPr>
          </a:p>
        </p:txBody>
      </p:sp>
      <p:sp>
        <p:nvSpPr>
          <p:cNvPr id="20" name="TextBox 7"/>
          <p:cNvSpPr txBox="1">
            <a:spLocks noChangeArrowheads="1"/>
          </p:cNvSpPr>
          <p:nvPr/>
        </p:nvSpPr>
        <p:spPr bwMode="auto">
          <a:xfrm>
            <a:off x="260252" y="6196818"/>
            <a:ext cx="2971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>
                <a:latin typeface="Calibri" pitchFamily="34" charset="0"/>
              </a:rPr>
              <a:t>Making Math Magic</a:t>
            </a:r>
          </a:p>
        </p:txBody>
      </p:sp>
      <p:cxnSp>
        <p:nvCxnSpPr>
          <p:cNvPr id="22" name="Straight Connector 21"/>
          <p:cNvCxnSpPr/>
          <p:nvPr/>
        </p:nvCxnSpPr>
        <p:spPr>
          <a:xfrm>
            <a:off x="4267200" y="2730912"/>
            <a:ext cx="0" cy="129540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2743200" y="2725992"/>
            <a:ext cx="0" cy="129540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>
            <a:off x="5867400" y="2757948"/>
            <a:ext cx="0" cy="129540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>
            <a:stCxn id="27" idx="2"/>
          </p:cNvCxnSpPr>
          <p:nvPr/>
        </p:nvCxnSpPr>
        <p:spPr>
          <a:xfrm>
            <a:off x="3467100" y="1941731"/>
            <a:ext cx="16412" cy="1311029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 flipH="1" flipV="1">
            <a:off x="3469445" y="3748060"/>
            <a:ext cx="35755" cy="158594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2438400" y="1295400"/>
            <a:ext cx="2057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latin typeface="+mj-lt"/>
              </a:rPr>
              <a:t>1.5 hours</a:t>
            </a:r>
            <a:endParaRPr lang="en-US" sz="3600" dirty="0">
              <a:latin typeface="+mj-lt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2667000" y="5181600"/>
            <a:ext cx="2057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latin typeface="+mj-lt"/>
              </a:rPr>
              <a:t>? miles</a:t>
            </a:r>
            <a:endParaRPr lang="en-US" sz="3600" dirty="0">
              <a:latin typeface="+mj-lt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3886200" y="4114800"/>
            <a:ext cx="1066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atin typeface="+mj-lt"/>
              </a:rPr>
              <a:t>100</a:t>
            </a:r>
            <a:endParaRPr lang="en-US" sz="3200" dirty="0">
              <a:latin typeface="+mj-lt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4114800" y="2209800"/>
            <a:ext cx="533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atin typeface="+mj-lt"/>
              </a:rPr>
              <a:t>2</a:t>
            </a:r>
            <a:endParaRPr lang="en-US" sz="3200" dirty="0">
              <a:latin typeface="+mj-lt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2372028" y="4038600"/>
            <a:ext cx="1066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atin typeface="+mj-lt"/>
              </a:rPr>
              <a:t>50</a:t>
            </a:r>
            <a:endParaRPr lang="en-US" sz="3200" dirty="0">
              <a:latin typeface="+mj-lt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2514600" y="2209800"/>
            <a:ext cx="533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atin typeface="+mj-lt"/>
              </a:rPr>
              <a:t>1</a:t>
            </a:r>
            <a:endParaRPr lang="en-US" sz="3200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28" grpId="0"/>
      <p:bldP spid="29" grpId="0"/>
      <p:bldP spid="30" grpId="0"/>
      <p:bldP spid="33" grpId="0"/>
      <p:bldP spid="34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447800" y="2819400"/>
            <a:ext cx="5943600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1447800" y="2667000"/>
            <a:ext cx="0" cy="60960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7391400" y="2667000"/>
            <a:ext cx="0" cy="60960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1447800" y="3200400"/>
            <a:ext cx="5943600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1981200" y="1524000"/>
            <a:ext cx="1752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latin typeface="+mj-lt"/>
              </a:rPr>
              <a:t>40 %</a:t>
            </a:r>
            <a:endParaRPr lang="en-US" sz="3600" dirty="0">
              <a:latin typeface="+mj-lt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858000" y="1752600"/>
            <a:ext cx="1752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latin typeface="+mj-lt"/>
              </a:rPr>
              <a:t>100%</a:t>
            </a:r>
            <a:endParaRPr lang="en-US" sz="3600" dirty="0">
              <a:latin typeface="+mj-lt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438400" y="4038600"/>
            <a:ext cx="762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latin typeface="+mj-lt"/>
              </a:rPr>
              <a:t>??</a:t>
            </a:r>
            <a:endParaRPr lang="en-US" sz="3600" dirty="0">
              <a:latin typeface="+mj-lt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858000" y="3352800"/>
            <a:ext cx="990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latin typeface="+mj-lt"/>
              </a:rPr>
              <a:t>320</a:t>
            </a:r>
            <a:endParaRPr lang="en-US" sz="3600" dirty="0">
              <a:latin typeface="+mj-lt"/>
            </a:endParaRPr>
          </a:p>
        </p:txBody>
      </p:sp>
      <p:sp>
        <p:nvSpPr>
          <p:cNvPr id="17" name="Left Brace 16"/>
          <p:cNvSpPr/>
          <p:nvPr/>
        </p:nvSpPr>
        <p:spPr>
          <a:xfrm rot="5400000">
            <a:off x="2438400" y="1219200"/>
            <a:ext cx="571500" cy="2552700"/>
          </a:xfrm>
          <a:prstGeom prst="leftBrace">
            <a:avLst/>
          </a:prstGeom>
          <a:ln w="28575">
            <a:solidFill>
              <a:srgbClr val="C51E1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Left Brace 17"/>
          <p:cNvSpPr/>
          <p:nvPr/>
        </p:nvSpPr>
        <p:spPr>
          <a:xfrm rot="16200000" flipV="1">
            <a:off x="2438400" y="2362200"/>
            <a:ext cx="571500" cy="2552700"/>
          </a:xfrm>
          <a:prstGeom prst="leftBrace">
            <a:avLst/>
          </a:prstGeom>
          <a:ln w="28575">
            <a:solidFill>
              <a:srgbClr val="C51E1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/>
          <p:cNvSpPr txBox="1"/>
          <p:nvPr/>
        </p:nvSpPr>
        <p:spPr>
          <a:xfrm>
            <a:off x="1447800" y="381000"/>
            <a:ext cx="5638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latin typeface="+mj-lt"/>
              </a:rPr>
              <a:t>What is 40% of 320?</a:t>
            </a:r>
            <a:endParaRPr lang="en-US" sz="4400" dirty="0">
              <a:latin typeface="+mj-lt"/>
            </a:endParaRPr>
          </a:p>
        </p:txBody>
      </p:sp>
      <p:sp>
        <p:nvSpPr>
          <p:cNvPr id="20" name="TextBox 7"/>
          <p:cNvSpPr txBox="1">
            <a:spLocks noChangeArrowheads="1"/>
          </p:cNvSpPr>
          <p:nvPr/>
        </p:nvSpPr>
        <p:spPr bwMode="auto">
          <a:xfrm>
            <a:off x="260252" y="6196818"/>
            <a:ext cx="2971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>
                <a:latin typeface="Calibri" pitchFamily="34" charset="0"/>
              </a:rPr>
              <a:t>Making Math Magic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1265904" y="3276600"/>
            <a:ext cx="990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latin typeface="+mj-lt"/>
              </a:rPr>
              <a:t>0</a:t>
            </a:r>
            <a:endParaRPr lang="en-US" sz="3600" dirty="0">
              <a:latin typeface="+mj-lt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260984" y="2057400"/>
            <a:ext cx="990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latin typeface="+mj-lt"/>
              </a:rPr>
              <a:t>0</a:t>
            </a:r>
            <a:endParaRPr lang="en-US" sz="3600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5" grpId="0"/>
      <p:bldP spid="16" grpId="0"/>
      <p:bldP spid="17" grpId="0" animBg="1"/>
      <p:bldP spid="18" grpId="0" animBg="1"/>
      <p:bldP spid="21" grpId="0"/>
      <p:bldP spid="22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7030A0"/>
                </a:solidFill>
              </a:rPr>
              <a:t>Tape Diagrams </a:t>
            </a:r>
            <a:endParaRPr lang="en-US" b="1" dirty="0">
              <a:solidFill>
                <a:srgbClr val="7030A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828800"/>
            <a:ext cx="8229600" cy="4525963"/>
          </a:xfrm>
        </p:spPr>
        <p:txBody>
          <a:bodyPr/>
          <a:lstStyle/>
          <a:p>
            <a:r>
              <a:rPr lang="en-US" b="1" u="sng" dirty="0" smtClean="0">
                <a:solidFill>
                  <a:srgbClr val="FF0000"/>
                </a:solidFill>
              </a:rPr>
              <a:t>Tape diagrams </a:t>
            </a:r>
            <a:r>
              <a:rPr lang="en-US" dirty="0" smtClean="0"/>
              <a:t>are best used when the two quantities have the same units.</a:t>
            </a:r>
          </a:p>
          <a:p>
            <a:endParaRPr lang="en-US" dirty="0" smtClean="0"/>
          </a:p>
        </p:txBody>
      </p:sp>
      <p:sp>
        <p:nvSpPr>
          <p:cNvPr id="4" name="TextBox 7"/>
          <p:cNvSpPr txBox="1">
            <a:spLocks noChangeArrowheads="1"/>
          </p:cNvSpPr>
          <p:nvPr/>
        </p:nvSpPr>
        <p:spPr bwMode="auto">
          <a:xfrm>
            <a:off x="260252" y="6196818"/>
            <a:ext cx="2971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>
                <a:latin typeface="Calibri" pitchFamily="34" charset="0"/>
              </a:rPr>
              <a:t>Making Math Magic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7030A0"/>
                </a:solidFill>
              </a:rPr>
              <a:t>Using a Tape Diagram</a:t>
            </a:r>
            <a:endParaRPr lang="en-US" b="1" dirty="0">
              <a:solidFill>
                <a:srgbClr val="7030A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525963"/>
          </a:xfrm>
        </p:spPr>
        <p:txBody>
          <a:bodyPr/>
          <a:lstStyle/>
          <a:p>
            <a:r>
              <a:rPr lang="en-US" dirty="0" smtClean="0"/>
              <a:t>Sayde is making a punch where she mixes 2 cups of orange juice with 3 cups of pineapple juice.  How many cups of each juice will she need to make 80 cups of punch?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143000" y="3962400"/>
            <a:ext cx="6477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+mj-lt"/>
              </a:rPr>
              <a:t>Orange Juice</a:t>
            </a:r>
            <a:endParaRPr lang="en-US" sz="2800" dirty="0">
              <a:latin typeface="+mj-lt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143000" y="5029200"/>
            <a:ext cx="6477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+mj-lt"/>
              </a:rPr>
              <a:t>Pineapple Juice</a:t>
            </a:r>
            <a:endParaRPr lang="en-US" sz="2800" dirty="0">
              <a:latin typeface="+mj-lt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772520" y="4114800"/>
            <a:ext cx="1295400" cy="381000"/>
          </a:xfrm>
          <a:prstGeom prst="rect">
            <a:avLst/>
          </a:prstGeom>
          <a:solidFill>
            <a:srgbClr val="FFC000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5067920" y="4114800"/>
            <a:ext cx="1295400" cy="381000"/>
          </a:xfrm>
          <a:prstGeom prst="rect">
            <a:avLst/>
          </a:prstGeom>
          <a:solidFill>
            <a:srgbClr val="FFC000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3810000" y="5105400"/>
            <a:ext cx="1295400" cy="381000"/>
          </a:xfrm>
          <a:prstGeom prst="rect">
            <a:avLst/>
          </a:prstGeom>
          <a:solidFill>
            <a:srgbClr val="FFFF99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5105400" y="5105400"/>
            <a:ext cx="1295400" cy="381000"/>
          </a:xfrm>
          <a:prstGeom prst="rect">
            <a:avLst/>
          </a:prstGeom>
          <a:solidFill>
            <a:srgbClr val="FFFF99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400800" y="5105400"/>
            <a:ext cx="1295400" cy="381000"/>
          </a:xfrm>
          <a:prstGeom prst="rect">
            <a:avLst/>
          </a:prstGeom>
          <a:solidFill>
            <a:srgbClr val="FFFF99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7"/>
          <p:cNvSpPr txBox="1">
            <a:spLocks noChangeArrowheads="1"/>
          </p:cNvSpPr>
          <p:nvPr/>
        </p:nvSpPr>
        <p:spPr bwMode="auto">
          <a:xfrm>
            <a:off x="260252" y="6196818"/>
            <a:ext cx="2971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>
                <a:latin typeface="Calibri" pitchFamily="34" charset="0"/>
              </a:rPr>
              <a:t>Making Math Magic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 animBg="1"/>
      <p:bldP spid="7" grpId="0" animBg="1"/>
      <p:bldP spid="8" grpId="0" animBg="1"/>
      <p:bldP spid="9" grpId="0" animBg="1"/>
      <p:bldP spid="10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u="sng" dirty="0" smtClean="0">
                <a:solidFill>
                  <a:srgbClr val="7030A0"/>
                </a:solidFill>
              </a:rPr>
              <a:t>Using a Tape Diagram</a:t>
            </a:r>
            <a:endParaRPr lang="en-US" b="1" u="sng" dirty="0">
              <a:solidFill>
                <a:srgbClr val="7030A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72418" y="2482947"/>
            <a:ext cx="1524000" cy="762000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5 parts  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09600" y="1295400"/>
            <a:ext cx="6477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+mj-lt"/>
              </a:rPr>
              <a:t>Orange Juice</a:t>
            </a:r>
            <a:endParaRPr lang="en-US" sz="2800" dirty="0">
              <a:latin typeface="+mj-lt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09600" y="1905000"/>
            <a:ext cx="6477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+mj-lt"/>
              </a:rPr>
              <a:t>Pineapple Juice</a:t>
            </a:r>
            <a:endParaRPr lang="en-US" sz="2800" dirty="0">
              <a:latin typeface="+mj-lt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239120" y="1239900"/>
            <a:ext cx="1295400" cy="384331"/>
          </a:xfrm>
          <a:prstGeom prst="rect">
            <a:avLst/>
          </a:prstGeom>
          <a:solidFill>
            <a:srgbClr val="FFC000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4523936" y="1243232"/>
            <a:ext cx="1295400" cy="381000"/>
          </a:xfrm>
          <a:prstGeom prst="rect">
            <a:avLst/>
          </a:prstGeom>
          <a:solidFill>
            <a:srgbClr val="FFC000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3206261" y="1826455"/>
            <a:ext cx="1295400" cy="381000"/>
          </a:xfrm>
          <a:prstGeom prst="rect">
            <a:avLst/>
          </a:prstGeom>
          <a:solidFill>
            <a:srgbClr val="FFFF99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4495800" y="1826455"/>
            <a:ext cx="1295400" cy="381000"/>
          </a:xfrm>
          <a:prstGeom prst="rect">
            <a:avLst/>
          </a:prstGeom>
          <a:solidFill>
            <a:srgbClr val="FFFF99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782994" y="1834169"/>
            <a:ext cx="1295400" cy="381000"/>
          </a:xfrm>
          <a:prstGeom prst="rect">
            <a:avLst/>
          </a:prstGeom>
          <a:solidFill>
            <a:srgbClr val="FFFF99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Content Placeholder 2"/>
          <p:cNvSpPr txBox="1">
            <a:spLocks/>
          </p:cNvSpPr>
          <p:nvPr/>
        </p:nvSpPr>
        <p:spPr bwMode="auto">
          <a:xfrm>
            <a:off x="3974709" y="2468879"/>
            <a:ext cx="20574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sz="3200" dirty="0" smtClean="0">
                <a:latin typeface="+mn-lt"/>
                <a:ea typeface="ＭＳ Ｐゴシック" charset="0"/>
                <a:cs typeface="ＭＳ Ｐゴシック" charset="0"/>
              </a:rPr>
              <a:t>80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charset="0"/>
                <a:cs typeface="ＭＳ Ｐゴシック" charset="0"/>
              </a:rPr>
              <a:t> cups  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ＭＳ Ｐゴシック" charset="0"/>
              <a:cs typeface="ＭＳ Ｐゴシック" charset="0"/>
            </a:endParaRPr>
          </a:p>
        </p:txBody>
      </p:sp>
      <p:cxnSp>
        <p:nvCxnSpPr>
          <p:cNvPr id="13" name="Straight Arrow Connector 12"/>
          <p:cNvCxnSpPr/>
          <p:nvPr/>
        </p:nvCxnSpPr>
        <p:spPr>
          <a:xfrm flipV="1">
            <a:off x="2844018" y="2773679"/>
            <a:ext cx="1066800" cy="1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Content Placeholder 2"/>
          <p:cNvSpPr txBox="1">
            <a:spLocks/>
          </p:cNvSpPr>
          <p:nvPr/>
        </p:nvSpPr>
        <p:spPr bwMode="auto">
          <a:xfrm>
            <a:off x="1472418" y="3154679"/>
            <a:ext cx="1524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sz="3200" dirty="0" smtClean="0">
                <a:latin typeface="+mn-lt"/>
                <a:ea typeface="ＭＳ Ｐゴシック" charset="0"/>
                <a:cs typeface="ＭＳ Ｐゴシック" charset="0"/>
              </a:rPr>
              <a:t>1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charset="0"/>
                <a:cs typeface="ＭＳ Ｐゴシック" charset="0"/>
              </a:rPr>
              <a:t> part  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ＭＳ Ｐゴシック" charset="0"/>
              <a:cs typeface="ＭＳ Ｐゴシック" charset="0"/>
            </a:endParaRPr>
          </a:p>
        </p:txBody>
      </p:sp>
      <p:sp>
        <p:nvSpPr>
          <p:cNvPr id="15" name="Content Placeholder 2"/>
          <p:cNvSpPr txBox="1">
            <a:spLocks/>
          </p:cNvSpPr>
          <p:nvPr/>
        </p:nvSpPr>
        <p:spPr bwMode="auto">
          <a:xfrm>
            <a:off x="3989949" y="3171092"/>
            <a:ext cx="32004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sz="3200" dirty="0" smtClean="0">
                <a:latin typeface="+mn-lt"/>
                <a:ea typeface="ＭＳ Ｐゴシック" charset="0"/>
                <a:cs typeface="ＭＳ Ｐゴシック" charset="0"/>
              </a:rPr>
              <a:t>80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charset="0"/>
                <a:cs typeface="ＭＳ Ｐゴシック" charset="0"/>
              </a:rPr>
              <a:t> ÷ 5 = 16 cups  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ＭＳ Ｐゴシック" charset="0"/>
              <a:cs typeface="ＭＳ Ｐゴシック" charset="0"/>
            </a:endParaRPr>
          </a:p>
        </p:txBody>
      </p:sp>
      <p:cxnSp>
        <p:nvCxnSpPr>
          <p:cNvPr id="16" name="Straight Arrow Connector 15"/>
          <p:cNvCxnSpPr/>
          <p:nvPr/>
        </p:nvCxnSpPr>
        <p:spPr>
          <a:xfrm flipV="1">
            <a:off x="2806538" y="3535678"/>
            <a:ext cx="1066800" cy="1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Content Placeholder 2"/>
          <p:cNvSpPr txBox="1">
            <a:spLocks/>
          </p:cNvSpPr>
          <p:nvPr/>
        </p:nvSpPr>
        <p:spPr bwMode="auto">
          <a:xfrm>
            <a:off x="1471246" y="3839308"/>
            <a:ext cx="1524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sz="3200" noProof="0" dirty="0" smtClean="0">
                <a:latin typeface="+mn-lt"/>
                <a:ea typeface="ＭＳ Ｐゴシック" charset="0"/>
                <a:cs typeface="ＭＳ Ｐゴシック" charset="0"/>
              </a:rPr>
              <a:t>2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charset="0"/>
                <a:cs typeface="ＭＳ Ｐゴシック" charset="0"/>
              </a:rPr>
              <a:t> parts  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ＭＳ Ｐゴシック" charset="0"/>
              <a:cs typeface="ＭＳ Ｐゴシック" charset="0"/>
            </a:endParaRPr>
          </a:p>
        </p:txBody>
      </p:sp>
      <p:sp>
        <p:nvSpPr>
          <p:cNvPr id="18" name="Content Placeholder 2"/>
          <p:cNvSpPr txBox="1">
            <a:spLocks/>
          </p:cNvSpPr>
          <p:nvPr/>
        </p:nvSpPr>
        <p:spPr bwMode="auto">
          <a:xfrm>
            <a:off x="4038600" y="3810000"/>
            <a:ext cx="32004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sz="3200" dirty="0" smtClean="0">
                <a:latin typeface="+mn-lt"/>
                <a:ea typeface="ＭＳ Ｐゴシック" charset="0"/>
                <a:cs typeface="ＭＳ Ｐゴシック" charset="0"/>
              </a:rPr>
              <a:t>2 x 16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charset="0"/>
                <a:cs typeface="ＭＳ Ｐゴシック" charset="0"/>
              </a:rPr>
              <a:t>= 32 cups  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ＭＳ Ｐゴシック" charset="0"/>
              <a:cs typeface="ＭＳ Ｐゴシック" charset="0"/>
            </a:endParaRPr>
          </a:p>
        </p:txBody>
      </p:sp>
      <p:cxnSp>
        <p:nvCxnSpPr>
          <p:cNvPr id="19" name="Straight Arrow Connector 18"/>
          <p:cNvCxnSpPr/>
          <p:nvPr/>
        </p:nvCxnSpPr>
        <p:spPr>
          <a:xfrm flipV="1">
            <a:off x="2853464" y="4171071"/>
            <a:ext cx="1066800" cy="1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Content Placeholder 2"/>
          <p:cNvSpPr txBox="1">
            <a:spLocks/>
          </p:cNvSpPr>
          <p:nvPr/>
        </p:nvSpPr>
        <p:spPr bwMode="auto">
          <a:xfrm>
            <a:off x="1450144" y="4553244"/>
            <a:ext cx="1524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sz="3200" dirty="0" smtClean="0">
                <a:latin typeface="+mn-lt"/>
                <a:ea typeface="ＭＳ Ｐゴシック" charset="0"/>
                <a:cs typeface="ＭＳ Ｐゴシック" charset="0"/>
              </a:rPr>
              <a:t>3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charset="0"/>
                <a:cs typeface="ＭＳ Ｐゴシック" charset="0"/>
              </a:rPr>
              <a:t> parts  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ＭＳ Ｐゴシック" charset="0"/>
              <a:cs typeface="ＭＳ Ｐゴシック" charset="0"/>
            </a:endParaRPr>
          </a:p>
        </p:txBody>
      </p:sp>
      <p:sp>
        <p:nvSpPr>
          <p:cNvPr id="21" name="Content Placeholder 2"/>
          <p:cNvSpPr txBox="1">
            <a:spLocks/>
          </p:cNvSpPr>
          <p:nvPr/>
        </p:nvSpPr>
        <p:spPr bwMode="auto">
          <a:xfrm>
            <a:off x="4046221" y="4528626"/>
            <a:ext cx="32004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sz="3200" dirty="0" smtClean="0">
                <a:latin typeface="+mn-lt"/>
                <a:ea typeface="ＭＳ Ｐゴシック" charset="0"/>
                <a:cs typeface="ＭＳ Ｐゴシック" charset="0"/>
              </a:rPr>
              <a:t>3 x 16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charset="0"/>
                <a:cs typeface="ＭＳ Ｐゴシック" charset="0"/>
              </a:rPr>
              <a:t>= 48 cups  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ＭＳ Ｐゴシック" charset="0"/>
              <a:cs typeface="ＭＳ Ｐゴシック" charset="0"/>
            </a:endParaRPr>
          </a:p>
        </p:txBody>
      </p:sp>
      <p:cxnSp>
        <p:nvCxnSpPr>
          <p:cNvPr id="22" name="Straight Arrow Connector 21"/>
          <p:cNvCxnSpPr/>
          <p:nvPr/>
        </p:nvCxnSpPr>
        <p:spPr>
          <a:xfrm flipV="1">
            <a:off x="2844018" y="4909626"/>
            <a:ext cx="1066800" cy="1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7"/>
          <p:cNvSpPr txBox="1">
            <a:spLocks noChangeArrowheads="1"/>
          </p:cNvSpPr>
          <p:nvPr/>
        </p:nvSpPr>
        <p:spPr bwMode="auto">
          <a:xfrm>
            <a:off x="260252" y="6196818"/>
            <a:ext cx="2971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>
                <a:latin typeface="Calibri" pitchFamily="34" charset="0"/>
              </a:rPr>
              <a:t>Making Math Magic</a:t>
            </a:r>
          </a:p>
        </p:txBody>
      </p:sp>
      <p:sp>
        <p:nvSpPr>
          <p:cNvPr id="24" name="Rectangle 23"/>
          <p:cNvSpPr/>
          <p:nvPr/>
        </p:nvSpPr>
        <p:spPr>
          <a:xfrm>
            <a:off x="1596036" y="5345416"/>
            <a:ext cx="1295400" cy="384331"/>
          </a:xfrm>
          <a:prstGeom prst="rect">
            <a:avLst/>
          </a:prstGeom>
          <a:solidFill>
            <a:srgbClr val="FFC000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/>
          <p:cNvSpPr/>
          <p:nvPr/>
        </p:nvSpPr>
        <p:spPr>
          <a:xfrm>
            <a:off x="2895600" y="5334000"/>
            <a:ext cx="1295400" cy="381000"/>
          </a:xfrm>
          <a:prstGeom prst="rect">
            <a:avLst/>
          </a:prstGeom>
          <a:solidFill>
            <a:srgbClr val="FFC000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/>
          <p:cNvSpPr/>
          <p:nvPr/>
        </p:nvSpPr>
        <p:spPr>
          <a:xfrm>
            <a:off x="4205067" y="5338574"/>
            <a:ext cx="1295400" cy="3810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/>
          <p:cNvSpPr/>
          <p:nvPr/>
        </p:nvSpPr>
        <p:spPr>
          <a:xfrm>
            <a:off x="5494606" y="5338574"/>
            <a:ext cx="1295400" cy="3810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/>
          <p:cNvSpPr/>
          <p:nvPr/>
        </p:nvSpPr>
        <p:spPr>
          <a:xfrm>
            <a:off x="6781800" y="5346288"/>
            <a:ext cx="1295400" cy="3810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TextBox 28"/>
          <p:cNvSpPr txBox="1"/>
          <p:nvPr/>
        </p:nvSpPr>
        <p:spPr>
          <a:xfrm>
            <a:off x="1600200" y="5715000"/>
            <a:ext cx="6477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+mj-lt"/>
              </a:rPr>
              <a:t>Orange Juice</a:t>
            </a:r>
            <a:endParaRPr lang="en-US" sz="2800" dirty="0">
              <a:latin typeface="+mj-lt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4724400" y="5791200"/>
            <a:ext cx="304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+mj-lt"/>
              </a:rPr>
              <a:t>Pineapple Juice</a:t>
            </a:r>
            <a:endParaRPr lang="en-US" sz="2800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1" grpId="0"/>
      <p:bldP spid="14" grpId="0" build="p"/>
      <p:bldP spid="15" grpId="0"/>
      <p:bldP spid="17" grpId="0" build="p"/>
      <p:bldP spid="18" grpId="0"/>
      <p:bldP spid="20" grpId="0" build="p"/>
      <p:bldP spid="21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0"/>
            <a:ext cx="8229600" cy="1143000"/>
          </a:xfrm>
        </p:spPr>
        <p:txBody>
          <a:bodyPr/>
          <a:lstStyle/>
          <a:p>
            <a:pPr algn="l"/>
            <a:r>
              <a:rPr lang="en-US" sz="3600" dirty="0" smtClean="0"/>
              <a:t>After a 20% discount, the price of a </a:t>
            </a:r>
            <a:r>
              <a:rPr lang="en-US" sz="3600" dirty="0" err="1" smtClean="0"/>
              <a:t>SuperSlick</a:t>
            </a:r>
            <a:r>
              <a:rPr lang="en-US" sz="3600" dirty="0" smtClean="0"/>
              <a:t> skateboard is $140. </a:t>
            </a:r>
            <a:br>
              <a:rPr lang="en-US" sz="3600" dirty="0" smtClean="0"/>
            </a:br>
            <a:r>
              <a:rPr lang="en-US" sz="3600" dirty="0" smtClean="0"/>
              <a:t>What was the price before the discount?</a:t>
            </a:r>
            <a:br>
              <a:rPr lang="en-US" sz="3600" dirty="0" smtClean="0"/>
            </a:br>
            <a:endParaRPr lang="en-US" sz="3600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524000" y="3886200"/>
          <a:ext cx="6096000" cy="579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19200"/>
                <a:gridCol w="1219200"/>
                <a:gridCol w="1219200"/>
                <a:gridCol w="1219200"/>
                <a:gridCol w="12192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>
                          <a:solidFill>
                            <a:schemeClr val="tx1"/>
                          </a:solidFill>
                        </a:rPr>
                        <a:t>20%</a:t>
                      </a:r>
                      <a:endParaRPr lang="en-US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3200" dirty="0" smtClean="0">
                          <a:solidFill>
                            <a:schemeClr val="tx1"/>
                          </a:solidFill>
                        </a:rPr>
                        <a:t>20%</a:t>
                      </a: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3200" dirty="0" smtClean="0">
                          <a:solidFill>
                            <a:schemeClr val="tx1"/>
                          </a:solidFill>
                        </a:rPr>
                        <a:t>20%</a:t>
                      </a: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3200" dirty="0" smtClean="0">
                          <a:solidFill>
                            <a:schemeClr val="tx1"/>
                          </a:solidFill>
                        </a:rPr>
                        <a:t>20%</a:t>
                      </a: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3200" dirty="0" smtClean="0">
                          <a:solidFill>
                            <a:schemeClr val="tx1"/>
                          </a:solidFill>
                        </a:rPr>
                        <a:t>20%</a:t>
                      </a: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2667000" y="2514600"/>
            <a:ext cx="4953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latin typeface="+mj-lt"/>
              </a:rPr>
              <a:t>100%                Original price ??</a:t>
            </a:r>
            <a:endParaRPr lang="en-US" sz="2800" b="1" dirty="0">
              <a:latin typeface="+mj-lt"/>
            </a:endParaRPr>
          </a:p>
        </p:txBody>
      </p:sp>
      <p:sp>
        <p:nvSpPr>
          <p:cNvPr id="8" name="Right Bracket 7"/>
          <p:cNvSpPr/>
          <p:nvPr/>
        </p:nvSpPr>
        <p:spPr>
          <a:xfrm rot="16200000">
            <a:off x="4229100" y="419100"/>
            <a:ext cx="685800" cy="6096000"/>
          </a:xfrm>
          <a:prstGeom prst="rightBracket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ight Bracket 8"/>
          <p:cNvSpPr/>
          <p:nvPr/>
        </p:nvSpPr>
        <p:spPr>
          <a:xfrm rot="5400000" flipV="1">
            <a:off x="3657600" y="2362200"/>
            <a:ext cx="685800" cy="4953000"/>
          </a:xfrm>
          <a:prstGeom prst="rightBracket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1371600" y="5334000"/>
            <a:ext cx="5943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latin typeface="+mj-lt"/>
              </a:rPr>
              <a:t>80%           Discounted price $140</a:t>
            </a:r>
            <a:endParaRPr lang="en-US" sz="2800" b="1" dirty="0">
              <a:latin typeface="+mj-lt"/>
            </a:endParaRPr>
          </a:p>
        </p:txBody>
      </p:sp>
      <p:sp>
        <p:nvSpPr>
          <p:cNvPr id="11" name="TextBox 7"/>
          <p:cNvSpPr txBox="1">
            <a:spLocks noChangeArrowheads="1"/>
          </p:cNvSpPr>
          <p:nvPr/>
        </p:nvSpPr>
        <p:spPr bwMode="auto">
          <a:xfrm>
            <a:off x="260252" y="6196818"/>
            <a:ext cx="2971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>
                <a:latin typeface="Calibri" pitchFamily="34" charset="0"/>
              </a:rPr>
              <a:t>Making Math Magic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609600" y="1828800"/>
            <a:ext cx="7772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FF0000"/>
                </a:solidFill>
              </a:rPr>
              <a:t>Modified number line/</a:t>
            </a:r>
            <a:r>
              <a:rPr lang="x-none" sz="3200" b="1" smtClean="0">
                <a:solidFill>
                  <a:srgbClr val="FF0000"/>
                </a:solidFill>
              </a:rPr>
              <a:t>tape diagram</a:t>
            </a:r>
            <a:endParaRPr lang="en-US" sz="32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 animBg="1"/>
      <p:bldP spid="9" grpId="0" animBg="1"/>
      <p:bldP spid="10" grpId="0"/>
      <p:bldP spid="12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0"/>
            <a:ext cx="8229600" cy="1143000"/>
          </a:xfrm>
        </p:spPr>
        <p:txBody>
          <a:bodyPr/>
          <a:lstStyle/>
          <a:p>
            <a:pPr algn="l"/>
            <a:r>
              <a:rPr lang="en-US" sz="3200" dirty="0" smtClean="0"/>
              <a:t>Skateboard problem 2. A </a:t>
            </a:r>
            <a:r>
              <a:rPr lang="en-US" sz="3200" dirty="0" err="1" smtClean="0"/>
              <a:t>SuperSlick</a:t>
            </a:r>
            <a:r>
              <a:rPr lang="en-US" sz="3200" dirty="0" smtClean="0"/>
              <a:t> skateboard costs $140 now, but its price will go up by 20%. What will the new price be after the increase?</a:t>
            </a:r>
            <a:r>
              <a:rPr lang="en-US" sz="3600" dirty="0" smtClean="0"/>
              <a:t/>
            </a:r>
            <a:br>
              <a:rPr lang="en-US" sz="3600" dirty="0" smtClean="0"/>
            </a:br>
            <a:endParaRPr lang="en-US" sz="3600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524000" y="3886200"/>
          <a:ext cx="6096000" cy="579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16000"/>
                <a:gridCol w="1016000"/>
                <a:gridCol w="1016000"/>
                <a:gridCol w="1016000"/>
                <a:gridCol w="1016000"/>
                <a:gridCol w="10160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>
                          <a:solidFill>
                            <a:schemeClr val="tx1"/>
                          </a:solidFill>
                        </a:rPr>
                        <a:t>20%</a:t>
                      </a:r>
                      <a:endParaRPr lang="en-US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3200" dirty="0" smtClean="0">
                          <a:solidFill>
                            <a:schemeClr val="tx1"/>
                          </a:solidFill>
                        </a:rPr>
                        <a:t>20%</a:t>
                      </a: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3200" dirty="0" smtClean="0">
                          <a:solidFill>
                            <a:schemeClr val="tx1"/>
                          </a:solidFill>
                        </a:rPr>
                        <a:t>20%</a:t>
                      </a: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3200" dirty="0" smtClean="0">
                          <a:solidFill>
                            <a:schemeClr val="tx1"/>
                          </a:solidFill>
                        </a:rPr>
                        <a:t>20%</a:t>
                      </a: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3200" dirty="0" smtClean="0">
                          <a:solidFill>
                            <a:schemeClr val="tx1"/>
                          </a:solidFill>
                        </a:rPr>
                        <a:t>20%</a:t>
                      </a: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3200" dirty="0" smtClean="0">
                          <a:solidFill>
                            <a:schemeClr val="tx1"/>
                          </a:solidFill>
                        </a:rPr>
                        <a:t>20%</a:t>
                      </a: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2362200" y="2514600"/>
            <a:ext cx="4343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latin typeface="+mj-lt"/>
              </a:rPr>
              <a:t>100%                $140</a:t>
            </a:r>
            <a:endParaRPr lang="en-US" sz="2800" b="1" dirty="0">
              <a:latin typeface="+mj-lt"/>
            </a:endParaRPr>
          </a:p>
        </p:txBody>
      </p:sp>
      <p:sp>
        <p:nvSpPr>
          <p:cNvPr id="8" name="Right Bracket 7"/>
          <p:cNvSpPr/>
          <p:nvPr/>
        </p:nvSpPr>
        <p:spPr>
          <a:xfrm rot="16200000">
            <a:off x="3733800" y="914400"/>
            <a:ext cx="685800" cy="5105400"/>
          </a:xfrm>
          <a:prstGeom prst="rightBracket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ight Bracket 8"/>
          <p:cNvSpPr/>
          <p:nvPr/>
        </p:nvSpPr>
        <p:spPr>
          <a:xfrm rot="5400000" flipV="1">
            <a:off x="4343400" y="1676400"/>
            <a:ext cx="533400" cy="6172200"/>
          </a:xfrm>
          <a:prstGeom prst="rightBracket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1981200" y="5257800"/>
            <a:ext cx="5943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latin typeface="+mj-lt"/>
              </a:rPr>
              <a:t>120%           new price ??</a:t>
            </a:r>
            <a:endParaRPr lang="en-US" sz="2800" b="1" dirty="0">
              <a:latin typeface="+mj-lt"/>
            </a:endParaRPr>
          </a:p>
        </p:txBody>
      </p:sp>
      <p:sp>
        <p:nvSpPr>
          <p:cNvPr id="11" name="TextBox 7"/>
          <p:cNvSpPr txBox="1">
            <a:spLocks noChangeArrowheads="1"/>
          </p:cNvSpPr>
          <p:nvPr/>
        </p:nvSpPr>
        <p:spPr bwMode="auto">
          <a:xfrm>
            <a:off x="260252" y="6196818"/>
            <a:ext cx="2971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>
                <a:latin typeface="Calibri" pitchFamily="34" charset="0"/>
              </a:rPr>
              <a:t>Making Math Magic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 animBg="1"/>
      <p:bldP spid="9" grpId="0" animBg="1"/>
      <p:bldP spid="10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038600" y="762000"/>
            <a:ext cx="4165179" cy="1107996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en-US" sz="6600" b="1" cap="all" dirty="0" smtClean="0">
                <a:ln w="0"/>
                <a:solidFill>
                  <a:srgbClr val="6600FF"/>
                </a:solidFill>
                <a:effectLst>
                  <a:reflection blurRad="12700" stA="50000" endPos="50000" dist="5000" dir="5400000" sy="-100000" rotWithShape="0"/>
                </a:effectLst>
                <a:latin typeface="+mn-lt"/>
                <a:ea typeface="+mn-ea"/>
              </a:rPr>
              <a:t>Geometry</a:t>
            </a:r>
            <a:endParaRPr lang="en-US" sz="6600" b="1" cap="all" dirty="0">
              <a:ln w="0"/>
              <a:solidFill>
                <a:srgbClr val="6600FF"/>
              </a:solidFill>
              <a:effectLst>
                <a:reflection blurRad="12700" stA="50000" endPos="50000" dist="5000" dir="5400000" sy="-100000" rotWithShape="0"/>
              </a:effectLst>
              <a:latin typeface="+mn-lt"/>
              <a:ea typeface="+mn-ea"/>
            </a:endParaRPr>
          </a:p>
        </p:txBody>
      </p:sp>
      <p:pic>
        <p:nvPicPr>
          <p:cNvPr id="24578" name="Picture 2" descr="C:\Users\Rhonda Burns\AppData\Local\Microsoft\Windows\Temporary Internet Files\Content.IE5\XGDSUQVT\MC900055588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304800"/>
            <a:ext cx="3048000" cy="277666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7"/>
          <p:cNvSpPr txBox="1">
            <a:spLocks noChangeArrowheads="1"/>
          </p:cNvSpPr>
          <p:nvPr/>
        </p:nvSpPr>
        <p:spPr bwMode="auto">
          <a:xfrm>
            <a:off x="260252" y="6196818"/>
            <a:ext cx="2971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>
                <a:latin typeface="Calibri" pitchFamily="34" charset="0"/>
              </a:rPr>
              <a:t>Making Math Magic</a:t>
            </a:r>
          </a:p>
        </p:txBody>
      </p:sp>
      <p:sp>
        <p:nvSpPr>
          <p:cNvPr id="6" name="Rectangle 5"/>
          <p:cNvSpPr/>
          <p:nvPr/>
        </p:nvSpPr>
        <p:spPr>
          <a:xfrm>
            <a:off x="228600" y="3505200"/>
            <a:ext cx="6813084" cy="1107996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en-US" sz="6600" b="1" cap="all" dirty="0">
                <a:ln w="0"/>
                <a:solidFill>
                  <a:srgbClr val="6600FF"/>
                </a:solidFill>
                <a:effectLst>
                  <a:reflection blurRad="12700" stA="50000" endPos="50000" dist="5000" dir="5400000" sy="-100000" rotWithShape="0"/>
                </a:effectLst>
                <a:ea typeface="+mn-ea"/>
              </a:rPr>
              <a:t>Measurement</a:t>
            </a:r>
          </a:p>
        </p:txBody>
      </p:sp>
      <p:pic>
        <p:nvPicPr>
          <p:cNvPr id="7" name="Picture 3" descr="C:\Users\Rhonda Burns\AppData\Local\Microsoft\Windows\Temporary Internet Files\Content.IE5\EHRGS7L5\MC900015071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029200"/>
            <a:ext cx="7620000" cy="68836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4" descr="C:\Users\Rhonda Burns\AppData\Local\Microsoft\Windows\Temporary Internet Files\Content.IE5\XGDSUQVT\MC900340408[1]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5400" y="2286000"/>
            <a:ext cx="1905000" cy="134465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10" descr="C:\Users\Rhonda Burns\AppData\Local\Microsoft\Windows\Temporary Internet Files\Content.IE5\TJRHA4VO\MP900430456[1].jp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39743" t="12718" r="42205" b="9641"/>
          <a:stretch/>
        </p:blipFill>
        <p:spPr bwMode="auto">
          <a:xfrm>
            <a:off x="8077200" y="2819400"/>
            <a:ext cx="602352" cy="25908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Rectangle 2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143000"/>
          </a:xfrm>
        </p:spPr>
        <p:txBody>
          <a:bodyPr/>
          <a:lstStyle/>
          <a:p>
            <a:pPr algn="l" eaLnBrk="1" hangingPunct="1"/>
            <a:r>
              <a:rPr lang="en-US" sz="4000" b="1" dirty="0" smtClean="0"/>
              <a:t>                  Triangles</a:t>
            </a:r>
          </a:p>
        </p:txBody>
      </p:sp>
      <p:sp>
        <p:nvSpPr>
          <p:cNvPr id="30725" name="Content Placeholder 6"/>
          <p:cNvSpPr>
            <a:spLocks noGrp="1"/>
          </p:cNvSpPr>
          <p:nvPr>
            <p:ph idx="1"/>
          </p:nvPr>
        </p:nvSpPr>
        <p:spPr>
          <a:xfrm>
            <a:off x="533400" y="1295400"/>
            <a:ext cx="8229600" cy="4525963"/>
          </a:xfrm>
        </p:spPr>
        <p:txBody>
          <a:bodyPr/>
          <a:lstStyle/>
          <a:p>
            <a:pPr lvl="1" indent="-742950">
              <a:buNone/>
            </a:pPr>
            <a:r>
              <a:rPr lang="en-US" sz="3600" dirty="0" smtClean="0"/>
              <a:t>Look for a baggie of triangles.</a:t>
            </a:r>
          </a:p>
          <a:p>
            <a:pPr lvl="1" indent="-742950">
              <a:buNone/>
            </a:pPr>
            <a:r>
              <a:rPr lang="en-US" sz="3600" b="1" u="sng" dirty="0" smtClean="0"/>
              <a:t>Sort them.</a:t>
            </a:r>
          </a:p>
          <a:p>
            <a:pPr lvl="1" indent="-742950">
              <a:buNone/>
            </a:pPr>
            <a:r>
              <a:rPr lang="en-US" sz="3600" dirty="0" smtClean="0"/>
              <a:t> </a:t>
            </a:r>
          </a:p>
          <a:p>
            <a:pPr>
              <a:buFont typeface="Arial" charset="0"/>
              <a:buNone/>
            </a:pPr>
            <a:endParaRPr lang="en-US" sz="500" dirty="0" smtClean="0"/>
          </a:p>
          <a:p>
            <a:pPr algn="ctr">
              <a:buFont typeface="Arial" charset="0"/>
              <a:buNone/>
            </a:pPr>
            <a:r>
              <a:rPr lang="en-US" sz="4000" b="1" dirty="0" smtClean="0">
                <a:solidFill>
                  <a:srgbClr val="7030A0"/>
                </a:solidFill>
              </a:rPr>
              <a:t>How are the triangles that you put in a group alike?</a:t>
            </a:r>
          </a:p>
          <a:p>
            <a:pPr algn="ctr">
              <a:buFont typeface="Arial" charset="0"/>
              <a:buNone/>
            </a:pPr>
            <a:endParaRPr lang="en-US" sz="2000" b="1" dirty="0" smtClean="0">
              <a:solidFill>
                <a:srgbClr val="FF0000"/>
              </a:solidFill>
            </a:endParaRPr>
          </a:p>
          <a:p>
            <a:pPr algn="ctr">
              <a:buFont typeface="Arial" charset="0"/>
              <a:buNone/>
            </a:pPr>
            <a:r>
              <a:rPr lang="en-US" sz="4000" b="1" dirty="0" smtClean="0">
                <a:solidFill>
                  <a:srgbClr val="7030A0"/>
                </a:solidFill>
              </a:rPr>
              <a:t>How are they different?</a:t>
            </a:r>
          </a:p>
        </p:txBody>
      </p:sp>
      <p:sp>
        <p:nvSpPr>
          <p:cNvPr id="6" name="TextBox 7"/>
          <p:cNvSpPr txBox="1">
            <a:spLocks noChangeArrowheads="1"/>
          </p:cNvSpPr>
          <p:nvPr/>
        </p:nvSpPr>
        <p:spPr bwMode="auto">
          <a:xfrm>
            <a:off x="260252" y="6196818"/>
            <a:ext cx="2971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>
                <a:latin typeface="Calibri" pitchFamily="34" charset="0"/>
              </a:rPr>
              <a:t>Making Math Magic</a:t>
            </a:r>
          </a:p>
        </p:txBody>
      </p:sp>
      <p:sp>
        <p:nvSpPr>
          <p:cNvPr id="2" name="Right Triangle 1"/>
          <p:cNvSpPr/>
          <p:nvPr/>
        </p:nvSpPr>
        <p:spPr>
          <a:xfrm>
            <a:off x="4932485" y="287214"/>
            <a:ext cx="2667000" cy="978291"/>
          </a:xfrm>
          <a:prstGeom prst="rtTriangle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6742" name="Picture 5" descr="C:\Users\Ann\Downloads\MC900432660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4743218">
            <a:off x="7112479" y="-67702"/>
            <a:ext cx="1213232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Sorting Triangles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Cheat sheet:</a:t>
            </a:r>
          </a:p>
          <a:p>
            <a:pPr marL="1887538" indent="177800"/>
            <a:r>
              <a:rPr lang="en-US" dirty="0" smtClean="0"/>
              <a:t> </a:t>
            </a:r>
            <a:r>
              <a:rPr lang="el-GR" dirty="0" smtClean="0"/>
              <a:t>Δ</a:t>
            </a:r>
            <a:r>
              <a:rPr lang="en-US" dirty="0" smtClean="0"/>
              <a:t>ABC and </a:t>
            </a:r>
            <a:r>
              <a:rPr lang="el-GR" dirty="0" smtClean="0"/>
              <a:t>Δ</a:t>
            </a:r>
            <a:r>
              <a:rPr lang="en-US" dirty="0" smtClean="0"/>
              <a:t>OMN</a:t>
            </a:r>
          </a:p>
          <a:p>
            <a:pPr marL="1887538" indent="177800"/>
            <a:r>
              <a:rPr lang="en-US" dirty="0" smtClean="0"/>
              <a:t> </a:t>
            </a:r>
            <a:r>
              <a:rPr lang="el-GR" dirty="0" smtClean="0"/>
              <a:t>Δ</a:t>
            </a:r>
            <a:r>
              <a:rPr lang="en-US" dirty="0" smtClean="0"/>
              <a:t>DEF and </a:t>
            </a:r>
            <a:r>
              <a:rPr lang="el-GR" dirty="0" smtClean="0"/>
              <a:t>Δ</a:t>
            </a:r>
            <a:r>
              <a:rPr lang="en-US" dirty="0" smtClean="0"/>
              <a:t>RPQ</a:t>
            </a:r>
          </a:p>
          <a:p>
            <a:pPr marL="1887538" indent="177800"/>
            <a:r>
              <a:rPr lang="en-US" dirty="0" smtClean="0"/>
              <a:t> </a:t>
            </a:r>
            <a:r>
              <a:rPr lang="el-GR" dirty="0" smtClean="0"/>
              <a:t>Δ</a:t>
            </a:r>
            <a:r>
              <a:rPr lang="en-US" dirty="0" smtClean="0"/>
              <a:t>GHI and </a:t>
            </a:r>
            <a:r>
              <a:rPr lang="el-GR" dirty="0" smtClean="0"/>
              <a:t>Δ</a:t>
            </a:r>
            <a:r>
              <a:rPr lang="en-US" dirty="0" smtClean="0"/>
              <a:t>STU</a:t>
            </a:r>
          </a:p>
          <a:p>
            <a:pPr marL="1887538" indent="177800"/>
            <a:r>
              <a:rPr lang="en-US" dirty="0" smtClean="0"/>
              <a:t> </a:t>
            </a:r>
            <a:r>
              <a:rPr lang="el-GR" dirty="0" smtClean="0"/>
              <a:t>Δ</a:t>
            </a:r>
            <a:r>
              <a:rPr lang="en-US" dirty="0" smtClean="0"/>
              <a:t>JKI and </a:t>
            </a:r>
            <a:r>
              <a:rPr lang="el-GR" dirty="0" smtClean="0"/>
              <a:t>Δ</a:t>
            </a:r>
            <a:r>
              <a:rPr lang="en-US" dirty="0" smtClean="0"/>
              <a:t>VXW</a:t>
            </a:r>
          </a:p>
          <a:p>
            <a:pPr marL="1887538" indent="177800"/>
            <a:endParaRPr lang="en-US" dirty="0" smtClean="0"/>
          </a:p>
          <a:p>
            <a:pPr marL="58738" indent="0">
              <a:buNone/>
            </a:pPr>
            <a:r>
              <a:rPr lang="en-US" dirty="0" smtClean="0"/>
              <a:t>What are these sets of triangles called?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Picture 6" descr="hat.jpg"/>
          <p:cNvSpPr>
            <a:spLocks noChangeAspect="1"/>
          </p:cNvSpPr>
          <p:nvPr/>
        </p:nvSpPr>
        <p:spPr bwMode="auto">
          <a:xfrm>
            <a:off x="228600" y="5791200"/>
            <a:ext cx="1006475" cy="82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6148" name="Rectangle 49"/>
          <p:cNvSpPr>
            <a:spLocks noChangeArrowheads="1"/>
          </p:cNvSpPr>
          <p:nvPr/>
        </p:nvSpPr>
        <p:spPr bwMode="auto">
          <a:xfrm>
            <a:off x="533400" y="1447800"/>
            <a:ext cx="8382000" cy="507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284163" defTabSz="977900">
              <a:buFontTx/>
              <a:buChar char="•"/>
              <a:tabLst>
                <a:tab pos="284163" algn="l"/>
              </a:tabLst>
            </a:pPr>
            <a:r>
              <a:rPr lang="en-US" sz="2800" b="1" dirty="0">
                <a:latin typeface="Calibri" pitchFamily="34" charset="0"/>
              </a:rPr>
              <a:t>that all students </a:t>
            </a:r>
            <a:r>
              <a:rPr lang="en-US" sz="2800" b="1" i="1" dirty="0">
                <a:latin typeface="Calibri" pitchFamily="34" charset="0"/>
              </a:rPr>
              <a:t>can</a:t>
            </a:r>
            <a:r>
              <a:rPr lang="en-US" sz="2800" b="1" dirty="0">
                <a:latin typeface="Calibri" pitchFamily="34" charset="0"/>
              </a:rPr>
              <a:t> and </a:t>
            </a:r>
            <a:r>
              <a:rPr lang="en-US" sz="2800" b="1" i="1" dirty="0">
                <a:latin typeface="Calibri" pitchFamily="34" charset="0"/>
              </a:rPr>
              <a:t>should</a:t>
            </a:r>
            <a:r>
              <a:rPr lang="en-US" sz="2800" b="1" dirty="0">
                <a:latin typeface="Calibri" pitchFamily="34" charset="0"/>
              </a:rPr>
              <a:t> learn </a:t>
            </a:r>
            <a:r>
              <a:rPr lang="en-US" sz="2800" b="1" dirty="0" smtClean="0">
                <a:latin typeface="Calibri" pitchFamily="34" charset="0"/>
              </a:rPr>
              <a:t>math, and that  </a:t>
            </a:r>
          </a:p>
          <a:p>
            <a:pPr defTabSz="977900">
              <a:tabLst>
                <a:tab pos="284163" algn="l"/>
              </a:tabLst>
            </a:pPr>
            <a:r>
              <a:rPr lang="en-US" sz="2800" b="1" dirty="0">
                <a:latin typeface="Calibri" pitchFamily="34" charset="0"/>
              </a:rPr>
              <a:t> </a:t>
            </a:r>
            <a:r>
              <a:rPr lang="en-US" sz="2800" b="1" dirty="0" smtClean="0">
                <a:latin typeface="Calibri" pitchFamily="34" charset="0"/>
              </a:rPr>
              <a:t>  if </a:t>
            </a:r>
            <a:r>
              <a:rPr lang="en-US" sz="2800" b="1" dirty="0">
                <a:latin typeface="Calibri" pitchFamily="34" charset="0"/>
              </a:rPr>
              <a:t>children </a:t>
            </a:r>
            <a:r>
              <a:rPr lang="en-US" sz="2800" b="1" i="1" dirty="0">
                <a:latin typeface="Calibri" pitchFamily="34" charset="0"/>
              </a:rPr>
              <a:t>like</a:t>
            </a:r>
            <a:r>
              <a:rPr lang="en-US" sz="2800" b="1" dirty="0">
                <a:latin typeface="Calibri" pitchFamily="34" charset="0"/>
              </a:rPr>
              <a:t> math and </a:t>
            </a:r>
            <a:r>
              <a:rPr lang="en-US" sz="2800" b="1" i="1" dirty="0">
                <a:latin typeface="Calibri" pitchFamily="34" charset="0"/>
              </a:rPr>
              <a:t>feel successful </a:t>
            </a:r>
            <a:r>
              <a:rPr lang="en-US" sz="2800" b="1" dirty="0">
                <a:latin typeface="Calibri" pitchFamily="34" charset="0"/>
              </a:rPr>
              <a:t>at </a:t>
            </a:r>
            <a:r>
              <a:rPr lang="en-US" sz="2800" b="1" dirty="0" smtClean="0">
                <a:latin typeface="Calibri" pitchFamily="34" charset="0"/>
              </a:rPr>
              <a:t>math </a:t>
            </a:r>
            <a:r>
              <a:rPr lang="en-US" sz="2800" b="1" dirty="0">
                <a:latin typeface="Calibri" pitchFamily="34" charset="0"/>
              </a:rPr>
              <a:t>-they </a:t>
            </a:r>
            <a:endParaRPr lang="en-US" sz="2800" b="1" dirty="0" smtClean="0">
              <a:latin typeface="Calibri" pitchFamily="34" charset="0"/>
            </a:endParaRPr>
          </a:p>
          <a:p>
            <a:pPr defTabSz="977900">
              <a:tabLst>
                <a:tab pos="284163" algn="l"/>
              </a:tabLst>
            </a:pPr>
            <a:r>
              <a:rPr lang="en-US" sz="2800" b="1" dirty="0">
                <a:latin typeface="Calibri" pitchFamily="34" charset="0"/>
              </a:rPr>
              <a:t> </a:t>
            </a:r>
            <a:r>
              <a:rPr lang="en-US" sz="2800" b="1" dirty="0" smtClean="0">
                <a:latin typeface="Calibri" pitchFamily="34" charset="0"/>
              </a:rPr>
              <a:t>  will </a:t>
            </a:r>
            <a:r>
              <a:rPr lang="en-US" sz="2800" b="1" dirty="0">
                <a:latin typeface="Calibri" pitchFamily="34" charset="0"/>
              </a:rPr>
              <a:t>learn math</a:t>
            </a:r>
            <a:r>
              <a:rPr lang="en-US" sz="2800" b="1" dirty="0" smtClean="0">
                <a:latin typeface="Calibri" pitchFamily="34" charset="0"/>
              </a:rPr>
              <a:t>!</a:t>
            </a:r>
            <a:endParaRPr lang="en-US" sz="2800" dirty="0">
              <a:latin typeface="Calibri" pitchFamily="34" charset="0"/>
            </a:endParaRPr>
          </a:p>
          <a:p>
            <a:pPr marL="284163" indent="-284163" defTabSz="977900">
              <a:buFontTx/>
              <a:buChar char="•"/>
              <a:tabLst>
                <a:tab pos="284163" algn="l"/>
              </a:tabLst>
            </a:pPr>
            <a:r>
              <a:rPr lang="en-US" sz="2800" b="1" dirty="0">
                <a:latin typeface="Calibri" pitchFamily="34" charset="0"/>
              </a:rPr>
              <a:t>there are 3 stages that children need to go through </a:t>
            </a:r>
            <a:r>
              <a:rPr lang="en-US" sz="2800" b="1" dirty="0" smtClean="0">
                <a:latin typeface="Calibri" pitchFamily="34" charset="0"/>
              </a:rPr>
              <a:t>when </a:t>
            </a:r>
            <a:r>
              <a:rPr lang="en-US" sz="2800" b="1" dirty="0">
                <a:latin typeface="Calibri" pitchFamily="34" charset="0"/>
              </a:rPr>
              <a:t>learning math:</a:t>
            </a:r>
            <a:endParaRPr lang="en-US" sz="2800" dirty="0">
              <a:latin typeface="Calibri" pitchFamily="34" charset="0"/>
            </a:endParaRPr>
          </a:p>
          <a:p>
            <a:pPr indent="284163" defTabSz="977900">
              <a:tabLst>
                <a:tab pos="284163" algn="l"/>
              </a:tabLst>
            </a:pPr>
            <a:r>
              <a:rPr lang="en-US" sz="2800" dirty="0">
                <a:latin typeface="Calibri" pitchFamily="34" charset="0"/>
              </a:rPr>
              <a:t>	–</a:t>
            </a:r>
            <a:r>
              <a:rPr lang="en-US" sz="2800" b="1" dirty="0">
                <a:latin typeface="Calibri" pitchFamily="34" charset="0"/>
              </a:rPr>
              <a:t>Stage 1: Using Manipulatives</a:t>
            </a:r>
            <a:endParaRPr lang="en-US" sz="2800" dirty="0">
              <a:latin typeface="Calibri" pitchFamily="34" charset="0"/>
            </a:endParaRPr>
          </a:p>
          <a:p>
            <a:pPr indent="284163" defTabSz="977900">
              <a:tabLst>
                <a:tab pos="284163" algn="l"/>
              </a:tabLst>
            </a:pPr>
            <a:r>
              <a:rPr lang="en-US" sz="2800" dirty="0">
                <a:latin typeface="Calibri" pitchFamily="34" charset="0"/>
              </a:rPr>
              <a:t>	–</a:t>
            </a:r>
            <a:r>
              <a:rPr lang="en-US" sz="2800" b="1" dirty="0">
                <a:latin typeface="Calibri" pitchFamily="34" charset="0"/>
              </a:rPr>
              <a:t>Stage 2: Developing a Mental Image</a:t>
            </a:r>
            <a:endParaRPr lang="en-US" sz="2800" dirty="0">
              <a:latin typeface="Calibri" pitchFamily="34" charset="0"/>
            </a:endParaRPr>
          </a:p>
          <a:p>
            <a:pPr indent="284163" defTabSz="977900">
              <a:tabLst>
                <a:tab pos="284163" algn="l"/>
              </a:tabLst>
            </a:pPr>
            <a:r>
              <a:rPr lang="en-US" sz="2800" dirty="0">
                <a:latin typeface="Calibri" pitchFamily="34" charset="0"/>
              </a:rPr>
              <a:t>	–</a:t>
            </a:r>
            <a:r>
              <a:rPr lang="en-US" sz="2800" b="1" dirty="0">
                <a:latin typeface="Calibri" pitchFamily="34" charset="0"/>
              </a:rPr>
              <a:t>Stage 3: Using </a:t>
            </a:r>
            <a:r>
              <a:rPr lang="en-US" sz="2800" b="1" dirty="0" smtClean="0">
                <a:latin typeface="Calibri" pitchFamily="34" charset="0"/>
              </a:rPr>
              <a:t>Symbols</a:t>
            </a:r>
          </a:p>
          <a:p>
            <a:pPr marL="274320" indent="-274320" defTabSz="977900">
              <a:buFont typeface="Arial" panose="020B0604020202020204" pitchFamily="34" charset="0"/>
              <a:buChar char="•"/>
              <a:tabLst>
                <a:tab pos="284163" algn="l"/>
              </a:tabLst>
            </a:pPr>
            <a:r>
              <a:rPr lang="en-US" sz="2800" b="1" dirty="0">
                <a:latin typeface="Calibri" pitchFamily="34" charset="0"/>
              </a:rPr>
              <a:t>that the </a:t>
            </a:r>
            <a:r>
              <a:rPr lang="en-US" sz="3600" b="1" dirty="0">
                <a:solidFill>
                  <a:srgbClr val="7030A0"/>
                </a:solidFill>
                <a:latin typeface="Calibri" pitchFamily="34" charset="0"/>
              </a:rPr>
              <a:t>HOW</a:t>
            </a:r>
            <a:r>
              <a:rPr lang="en-US" sz="2800" b="1" dirty="0">
                <a:latin typeface="Calibri" pitchFamily="34" charset="0"/>
              </a:rPr>
              <a:t> </a:t>
            </a:r>
            <a:r>
              <a:rPr lang="en-US" sz="2800" b="1" dirty="0" smtClean="0">
                <a:latin typeface="Calibri" pitchFamily="34" charset="0"/>
              </a:rPr>
              <a:t>in math instruction is </a:t>
            </a:r>
            <a:r>
              <a:rPr lang="en-US" sz="2800" b="1" dirty="0">
                <a:latin typeface="Calibri" pitchFamily="34" charset="0"/>
              </a:rPr>
              <a:t>as important</a:t>
            </a:r>
          </a:p>
          <a:p>
            <a:pPr defTabSz="977900">
              <a:tabLst>
                <a:tab pos="284163" algn="l"/>
              </a:tabLst>
            </a:pPr>
            <a:r>
              <a:rPr lang="en-US" sz="2800" b="1" dirty="0" smtClean="0">
                <a:latin typeface="Calibri" pitchFamily="34" charset="0"/>
              </a:rPr>
              <a:t>   as </a:t>
            </a:r>
            <a:r>
              <a:rPr lang="en-US" sz="2800" b="1" dirty="0">
                <a:latin typeface="Calibri" pitchFamily="34" charset="0"/>
              </a:rPr>
              <a:t>the </a:t>
            </a:r>
            <a:r>
              <a:rPr lang="en-US" sz="3600" b="1" dirty="0">
                <a:solidFill>
                  <a:srgbClr val="7030A0"/>
                </a:solidFill>
                <a:latin typeface="Calibri" pitchFamily="34" charset="0"/>
              </a:rPr>
              <a:t>WHAT</a:t>
            </a:r>
            <a:r>
              <a:rPr lang="en-US" sz="2800" b="1" dirty="0">
                <a:latin typeface="Calibri" pitchFamily="34" charset="0"/>
              </a:rPr>
              <a:t>, </a:t>
            </a:r>
            <a:r>
              <a:rPr lang="en-US" sz="2800" b="1" dirty="0" smtClean="0">
                <a:latin typeface="Calibri" pitchFamily="34" charset="0"/>
              </a:rPr>
              <a:t>if </a:t>
            </a:r>
            <a:r>
              <a:rPr lang="en-US" sz="2800" b="1" dirty="0">
                <a:latin typeface="Calibri" pitchFamily="34" charset="0"/>
              </a:rPr>
              <a:t>not more so…</a:t>
            </a:r>
          </a:p>
          <a:p>
            <a:pPr indent="284163" defTabSz="977900">
              <a:tabLst>
                <a:tab pos="284163" algn="l"/>
              </a:tabLst>
            </a:pPr>
            <a:endParaRPr lang="en-US" sz="2800" b="1" dirty="0">
              <a:latin typeface="Calibri" pitchFamily="34" charset="0"/>
            </a:endParaRPr>
          </a:p>
        </p:txBody>
      </p:sp>
      <p:sp>
        <p:nvSpPr>
          <p:cNvPr id="6149" name="Rectangle 50"/>
          <p:cNvSpPr>
            <a:spLocks noChangeArrowheads="1"/>
          </p:cNvSpPr>
          <p:nvPr/>
        </p:nvSpPr>
        <p:spPr bwMode="auto">
          <a:xfrm>
            <a:off x="2743200" y="533400"/>
            <a:ext cx="3735446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4000" b="1" dirty="0" smtClean="0">
                <a:latin typeface="Calibri" pitchFamily="34" charset="0"/>
              </a:rPr>
              <a:t>   We </a:t>
            </a:r>
            <a:r>
              <a:rPr lang="en-US" sz="4000" b="1" dirty="0">
                <a:latin typeface="Calibri" pitchFamily="34" charset="0"/>
              </a:rPr>
              <a:t>believe……</a:t>
            </a:r>
          </a:p>
        </p:txBody>
      </p:sp>
      <p:pic>
        <p:nvPicPr>
          <p:cNvPr id="6150" name="Picture 51" descr="C:\Users\Rhonda\AppData\Local\Microsoft\Windows\Temporary Internet Files\Content.IE5\GB4QJR7U\MPj04393360000[1].jpg"/>
          <p:cNvPicPr>
            <a:picLocks noChangeAspect="1" noChangeArrowheads="1"/>
          </p:cNvPicPr>
          <p:nvPr/>
        </p:nvPicPr>
        <p:blipFill rotWithShape="1">
          <a:blip r:embed="rId2" cstate="print"/>
          <a:srcRect t="14597" b="12414"/>
          <a:stretch/>
        </p:blipFill>
        <p:spPr bwMode="auto">
          <a:xfrm>
            <a:off x="1676400" y="254819"/>
            <a:ext cx="1066800" cy="117177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10" name="TextBox 7"/>
          <p:cNvSpPr txBox="1">
            <a:spLocks noChangeArrowheads="1"/>
          </p:cNvSpPr>
          <p:nvPr/>
        </p:nvSpPr>
        <p:spPr bwMode="auto">
          <a:xfrm>
            <a:off x="6633369" y="6249987"/>
            <a:ext cx="2971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>
                <a:latin typeface="Calibri" pitchFamily="34" charset="0"/>
              </a:rPr>
              <a:t>Making Math Magic</a:t>
            </a:r>
          </a:p>
        </p:txBody>
      </p:sp>
      <p:pic>
        <p:nvPicPr>
          <p:cNvPr id="8" name="Picture 51" descr="C:\Users\Rhonda\AppData\Local\Microsoft\Windows\Temporary Internet Files\Content.IE5\GB4QJR7U\MPj04393360000[1].jpg"/>
          <p:cNvPicPr>
            <a:picLocks noChangeAspect="1" noChangeArrowheads="1"/>
          </p:cNvPicPr>
          <p:nvPr/>
        </p:nvPicPr>
        <p:blipFill rotWithShape="1">
          <a:blip r:embed="rId2" cstate="print"/>
          <a:srcRect t="14597" b="12414"/>
          <a:stretch/>
        </p:blipFill>
        <p:spPr bwMode="auto">
          <a:xfrm>
            <a:off x="6633369" y="301458"/>
            <a:ext cx="1066800" cy="117177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sz="2400" dirty="0" smtClean="0"/>
              <a:t>Sorting Triangles (cont.)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066800"/>
            <a:ext cx="7696200" cy="4525963"/>
          </a:xfrm>
        </p:spPr>
        <p:txBody>
          <a:bodyPr/>
          <a:lstStyle/>
          <a:p>
            <a:pPr marL="0" indent="0">
              <a:buNone/>
            </a:pPr>
            <a:r>
              <a:rPr lang="en-US" sz="3600" dirty="0" smtClean="0"/>
              <a:t>The 3 sides of </a:t>
            </a:r>
            <a:r>
              <a:rPr lang="el-GR" sz="3600" dirty="0" smtClean="0"/>
              <a:t>Δ</a:t>
            </a:r>
            <a:r>
              <a:rPr lang="en-US" sz="3600" dirty="0" smtClean="0"/>
              <a:t>DEF are: 6 cm, 10.2 cm, 11.8 cm.</a:t>
            </a:r>
          </a:p>
          <a:p>
            <a:pPr marL="0" indent="0"/>
            <a:endParaRPr lang="en-US" sz="1000" dirty="0" smtClean="0"/>
          </a:p>
          <a:p>
            <a:pPr marL="0" indent="0">
              <a:buNone/>
            </a:pPr>
            <a:r>
              <a:rPr lang="en-US" sz="3600" dirty="0" smtClean="0"/>
              <a:t>Side PR of </a:t>
            </a:r>
            <a:r>
              <a:rPr lang="el-GR" sz="3600" dirty="0" smtClean="0"/>
              <a:t>Δ</a:t>
            </a:r>
            <a:r>
              <a:rPr lang="en-US" sz="3600" dirty="0" smtClean="0"/>
              <a:t>PQR is 4.5 cm.  Find the remaining sides.</a:t>
            </a:r>
          </a:p>
          <a:p>
            <a:pPr marL="0" indent="0">
              <a:buNone/>
            </a:pPr>
            <a:endParaRPr lang="en-US" sz="1000" dirty="0" smtClean="0"/>
          </a:p>
          <a:p>
            <a:pPr marL="0" indent="0">
              <a:buNone/>
            </a:pPr>
            <a:r>
              <a:rPr lang="en-US" sz="3600" dirty="0" smtClean="0"/>
              <a:t>Find the ratio of the corresponding sides of </a:t>
            </a:r>
            <a:r>
              <a:rPr lang="el-GR" sz="3600" dirty="0" smtClean="0"/>
              <a:t>Δ</a:t>
            </a:r>
            <a:r>
              <a:rPr lang="en-US" sz="3600" dirty="0" smtClean="0"/>
              <a:t>DEF and </a:t>
            </a:r>
            <a:r>
              <a:rPr lang="el-GR" sz="3600" dirty="0" smtClean="0"/>
              <a:t>Δ</a:t>
            </a:r>
            <a:r>
              <a:rPr lang="en-US" sz="3600" dirty="0" smtClean="0"/>
              <a:t>RPQ</a:t>
            </a:r>
          </a:p>
          <a:p>
            <a:pPr marL="0" indent="0">
              <a:buNone/>
            </a:pP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Sorting Triangles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295400"/>
            <a:ext cx="8001000" cy="4525963"/>
          </a:xfrm>
        </p:spPr>
        <p:txBody>
          <a:bodyPr/>
          <a:lstStyle/>
          <a:p>
            <a:pPr marL="0" indent="0">
              <a:buNone/>
            </a:pPr>
            <a:r>
              <a:rPr lang="en-US" sz="3600" dirty="0" smtClean="0"/>
              <a:t>Find the ratio of the corresponding sides of the other pairs of triangles:</a:t>
            </a:r>
          </a:p>
          <a:p>
            <a:pPr marL="1946275" indent="-58738"/>
            <a:r>
              <a:rPr lang="en-US" sz="3600" dirty="0" smtClean="0"/>
              <a:t>  </a:t>
            </a:r>
            <a:r>
              <a:rPr lang="el-GR" sz="3600" dirty="0" smtClean="0"/>
              <a:t>Δ</a:t>
            </a:r>
            <a:r>
              <a:rPr lang="en-US" sz="3600" dirty="0" smtClean="0"/>
              <a:t>ABC and </a:t>
            </a:r>
            <a:r>
              <a:rPr lang="el-GR" sz="3600" dirty="0" smtClean="0"/>
              <a:t>Δ</a:t>
            </a:r>
            <a:r>
              <a:rPr lang="en-US" sz="3600" dirty="0" smtClean="0"/>
              <a:t>OMN</a:t>
            </a:r>
          </a:p>
          <a:p>
            <a:pPr marL="1887538" indent="177800"/>
            <a:r>
              <a:rPr lang="en-US" sz="3600" dirty="0" smtClean="0"/>
              <a:t> </a:t>
            </a:r>
            <a:r>
              <a:rPr lang="el-GR" sz="3600" dirty="0" smtClean="0"/>
              <a:t>Δ</a:t>
            </a:r>
            <a:r>
              <a:rPr lang="en-US" sz="3600" dirty="0" smtClean="0"/>
              <a:t>GHI and </a:t>
            </a:r>
            <a:r>
              <a:rPr lang="el-GR" sz="3600" dirty="0" smtClean="0"/>
              <a:t>Δ</a:t>
            </a:r>
            <a:r>
              <a:rPr lang="en-US" sz="3600" dirty="0" smtClean="0"/>
              <a:t>STU</a:t>
            </a:r>
          </a:p>
          <a:p>
            <a:pPr marL="1887538" indent="177800"/>
            <a:r>
              <a:rPr lang="en-US" sz="3600" dirty="0" smtClean="0"/>
              <a:t>  </a:t>
            </a:r>
            <a:r>
              <a:rPr lang="el-GR" sz="3600" dirty="0" smtClean="0"/>
              <a:t>Δ</a:t>
            </a:r>
            <a:r>
              <a:rPr lang="en-US" sz="3600" dirty="0" smtClean="0"/>
              <a:t>JKI and </a:t>
            </a:r>
            <a:r>
              <a:rPr lang="el-GR" sz="3600" dirty="0" smtClean="0"/>
              <a:t>Δ</a:t>
            </a:r>
            <a:r>
              <a:rPr lang="en-US" sz="3600" dirty="0" smtClean="0"/>
              <a:t>VXW</a:t>
            </a:r>
          </a:p>
          <a:p>
            <a:pPr marL="0" indent="0"/>
            <a:endParaRPr lang="en-US" sz="36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57201"/>
            <a:ext cx="4876800" cy="2438400"/>
          </a:xfrm>
        </p:spPr>
        <p:txBody>
          <a:bodyPr/>
          <a:lstStyle/>
          <a:p>
            <a:r>
              <a:rPr lang="en-US" sz="2800" b="1" dirty="0" smtClean="0"/>
              <a:t>Ms. Smith has asked Doug and Jim to build her  a small triangular patio.  They designed a patio that measured 1.5’, 2’, 2.5’.</a:t>
            </a:r>
          </a:p>
          <a:p>
            <a:endParaRPr lang="en-US" sz="2800" b="1" dirty="0" smtClean="0"/>
          </a:p>
          <a:p>
            <a:endParaRPr lang="en-US" sz="2800" b="1" dirty="0" smtClean="0"/>
          </a:p>
        </p:txBody>
      </p:sp>
      <p:sp>
        <p:nvSpPr>
          <p:cNvPr id="7" name="Right Triangle 6"/>
          <p:cNvSpPr/>
          <p:nvPr/>
        </p:nvSpPr>
        <p:spPr>
          <a:xfrm>
            <a:off x="6019800" y="609600"/>
            <a:ext cx="1828800" cy="1371600"/>
          </a:xfrm>
          <a:prstGeom prst="rt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Freeform 7"/>
          <p:cNvSpPr/>
          <p:nvPr/>
        </p:nvSpPr>
        <p:spPr>
          <a:xfrm>
            <a:off x="4876800" y="1935481"/>
            <a:ext cx="4267200" cy="45719"/>
          </a:xfrm>
          <a:custGeom>
            <a:avLst/>
            <a:gdLst>
              <a:gd name="connsiteX0" fmla="*/ 60788 w 2758697"/>
              <a:gd name="connsiteY0" fmla="*/ 24315 h 264157"/>
              <a:gd name="connsiteX1" fmla="*/ 210690 w 2758697"/>
              <a:gd name="connsiteY1" fmla="*/ 84275 h 264157"/>
              <a:gd name="connsiteX2" fmla="*/ 300631 w 2758697"/>
              <a:gd name="connsiteY2" fmla="*/ 99265 h 264157"/>
              <a:gd name="connsiteX3" fmla="*/ 375581 w 2758697"/>
              <a:gd name="connsiteY3" fmla="*/ 144236 h 264157"/>
              <a:gd name="connsiteX4" fmla="*/ 420552 w 2758697"/>
              <a:gd name="connsiteY4" fmla="*/ 174216 h 264157"/>
              <a:gd name="connsiteX5" fmla="*/ 555463 w 2758697"/>
              <a:gd name="connsiteY5" fmla="*/ 219187 h 264157"/>
              <a:gd name="connsiteX6" fmla="*/ 600434 w 2758697"/>
              <a:gd name="connsiteY6" fmla="*/ 234177 h 264157"/>
              <a:gd name="connsiteX7" fmla="*/ 660395 w 2758697"/>
              <a:gd name="connsiteY7" fmla="*/ 264157 h 264157"/>
              <a:gd name="connsiteX8" fmla="*/ 1110099 w 2758697"/>
              <a:gd name="connsiteY8" fmla="*/ 249167 h 264157"/>
              <a:gd name="connsiteX9" fmla="*/ 1230021 w 2758697"/>
              <a:gd name="connsiteY9" fmla="*/ 219187 h 264157"/>
              <a:gd name="connsiteX10" fmla="*/ 1334952 w 2758697"/>
              <a:gd name="connsiteY10" fmla="*/ 204197 h 264157"/>
              <a:gd name="connsiteX11" fmla="*/ 1454873 w 2758697"/>
              <a:gd name="connsiteY11" fmla="*/ 159226 h 264157"/>
              <a:gd name="connsiteX12" fmla="*/ 1589785 w 2758697"/>
              <a:gd name="connsiteY12" fmla="*/ 114256 h 264157"/>
              <a:gd name="connsiteX13" fmla="*/ 2039490 w 2758697"/>
              <a:gd name="connsiteY13" fmla="*/ 114256 h 264157"/>
              <a:gd name="connsiteX14" fmla="*/ 2129431 w 2758697"/>
              <a:gd name="connsiteY14" fmla="*/ 84275 h 264157"/>
              <a:gd name="connsiteX15" fmla="*/ 2264342 w 2758697"/>
              <a:gd name="connsiteY15" fmla="*/ 69285 h 264157"/>
              <a:gd name="connsiteX16" fmla="*/ 2459214 w 2758697"/>
              <a:gd name="connsiteY16" fmla="*/ 84275 h 264157"/>
              <a:gd name="connsiteX17" fmla="*/ 2684067 w 2758697"/>
              <a:gd name="connsiteY17" fmla="*/ 129246 h 2641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2758697" h="264157">
                <a:moveTo>
                  <a:pt x="60788" y="24315"/>
                </a:moveTo>
                <a:cubicBezTo>
                  <a:pt x="329162" y="69043"/>
                  <a:pt x="0" y="0"/>
                  <a:pt x="210690" y="84275"/>
                </a:cubicBezTo>
                <a:cubicBezTo>
                  <a:pt x="238910" y="95563"/>
                  <a:pt x="270651" y="94268"/>
                  <a:pt x="300631" y="99265"/>
                </a:cubicBezTo>
                <a:cubicBezTo>
                  <a:pt x="359187" y="157823"/>
                  <a:pt x="297746" y="105319"/>
                  <a:pt x="375581" y="144236"/>
                </a:cubicBezTo>
                <a:cubicBezTo>
                  <a:pt x="391695" y="152293"/>
                  <a:pt x="403922" y="167287"/>
                  <a:pt x="420552" y="174216"/>
                </a:cubicBezTo>
                <a:cubicBezTo>
                  <a:pt x="464309" y="192448"/>
                  <a:pt x="510493" y="204197"/>
                  <a:pt x="555463" y="219187"/>
                </a:cubicBezTo>
                <a:cubicBezTo>
                  <a:pt x="570453" y="224184"/>
                  <a:pt x="586301" y="227111"/>
                  <a:pt x="600434" y="234177"/>
                </a:cubicBezTo>
                <a:lnTo>
                  <a:pt x="660395" y="264157"/>
                </a:lnTo>
                <a:cubicBezTo>
                  <a:pt x="810296" y="259160"/>
                  <a:pt x="960580" y="260971"/>
                  <a:pt x="1110099" y="249167"/>
                </a:cubicBezTo>
                <a:cubicBezTo>
                  <a:pt x="1151175" y="245924"/>
                  <a:pt x="1189617" y="227268"/>
                  <a:pt x="1230021" y="219187"/>
                </a:cubicBezTo>
                <a:cubicBezTo>
                  <a:pt x="1264667" y="212258"/>
                  <a:pt x="1299975" y="209194"/>
                  <a:pt x="1334952" y="204197"/>
                </a:cubicBezTo>
                <a:cubicBezTo>
                  <a:pt x="1427315" y="142620"/>
                  <a:pt x="1325213" y="202445"/>
                  <a:pt x="1454873" y="159226"/>
                </a:cubicBezTo>
                <a:cubicBezTo>
                  <a:pt x="1641059" y="97165"/>
                  <a:pt x="1374986" y="157215"/>
                  <a:pt x="1589785" y="114256"/>
                </a:cubicBezTo>
                <a:cubicBezTo>
                  <a:pt x="1784917" y="129266"/>
                  <a:pt x="1830090" y="141569"/>
                  <a:pt x="2039490" y="114256"/>
                </a:cubicBezTo>
                <a:cubicBezTo>
                  <a:pt x="2070827" y="110169"/>
                  <a:pt x="2098443" y="90473"/>
                  <a:pt x="2129431" y="84275"/>
                </a:cubicBezTo>
                <a:cubicBezTo>
                  <a:pt x="2173799" y="75401"/>
                  <a:pt x="2219372" y="74282"/>
                  <a:pt x="2264342" y="69285"/>
                </a:cubicBezTo>
                <a:cubicBezTo>
                  <a:pt x="2329299" y="74282"/>
                  <a:pt x="2395116" y="72621"/>
                  <a:pt x="2459214" y="84275"/>
                </a:cubicBezTo>
                <a:cubicBezTo>
                  <a:pt x="2758697" y="138727"/>
                  <a:pt x="2460628" y="129246"/>
                  <a:pt x="2684067" y="129246"/>
                </a:cubicBez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5410200" y="106680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1.5’</a:t>
            </a:r>
            <a:endParaRPr lang="en-US" sz="2400" dirty="0"/>
          </a:p>
        </p:txBody>
      </p:sp>
      <p:sp>
        <p:nvSpPr>
          <p:cNvPr id="10" name="TextBox 9"/>
          <p:cNvSpPr txBox="1"/>
          <p:nvPr/>
        </p:nvSpPr>
        <p:spPr>
          <a:xfrm>
            <a:off x="6942408" y="99060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2.5’</a:t>
            </a:r>
            <a:endParaRPr lang="en-US" sz="2400" dirty="0"/>
          </a:p>
        </p:txBody>
      </p:sp>
      <p:sp>
        <p:nvSpPr>
          <p:cNvPr id="11" name="TextBox 10"/>
          <p:cNvSpPr txBox="1"/>
          <p:nvPr/>
        </p:nvSpPr>
        <p:spPr>
          <a:xfrm>
            <a:off x="6553200" y="198120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2’</a:t>
            </a:r>
            <a:endParaRPr lang="en-US" sz="2400" dirty="0"/>
          </a:p>
        </p:txBody>
      </p:sp>
      <p:sp>
        <p:nvSpPr>
          <p:cNvPr id="12" name="TextBox 11"/>
          <p:cNvSpPr txBox="1"/>
          <p:nvPr/>
        </p:nvSpPr>
        <p:spPr>
          <a:xfrm>
            <a:off x="762000" y="2743200"/>
            <a:ext cx="7620000" cy="33855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latin typeface="+mn-lt"/>
              </a:rPr>
              <a:t>After they measured they realized that they had enough room to make the 2’ side longer.  They can make it 4’ long.</a:t>
            </a:r>
          </a:p>
          <a:p>
            <a:endParaRPr lang="en-US" sz="2800" b="1" dirty="0" smtClean="0">
              <a:latin typeface="+mn-lt"/>
            </a:endParaRPr>
          </a:p>
          <a:p>
            <a:r>
              <a:rPr lang="en-US" sz="2800" b="1" dirty="0" smtClean="0">
                <a:latin typeface="+mn-lt"/>
              </a:rPr>
              <a:t>Doug wants to add 2’ to each side; Jim wants to double each side.</a:t>
            </a:r>
          </a:p>
          <a:p>
            <a:r>
              <a:rPr lang="en-US" sz="2800" b="1" dirty="0">
                <a:latin typeface="+mn-lt"/>
              </a:rPr>
              <a:t> </a:t>
            </a:r>
            <a:r>
              <a:rPr lang="en-US" sz="2800" b="1" dirty="0" smtClean="0">
                <a:latin typeface="+mn-lt"/>
              </a:rPr>
              <a:t>                                                  What do you think?</a:t>
            </a:r>
          </a:p>
          <a:p>
            <a:endParaRPr lang="en-US" dirty="0"/>
          </a:p>
        </p:txBody>
      </p:sp>
      <p:sp>
        <p:nvSpPr>
          <p:cNvPr id="13" name="TextBox 7"/>
          <p:cNvSpPr txBox="1">
            <a:spLocks noChangeArrowheads="1"/>
          </p:cNvSpPr>
          <p:nvPr/>
        </p:nvSpPr>
        <p:spPr bwMode="auto">
          <a:xfrm>
            <a:off x="260252" y="6196818"/>
            <a:ext cx="2971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>
                <a:latin typeface="Calibri" pitchFamily="34" charset="0"/>
              </a:rPr>
              <a:t>Making Math Magic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57201"/>
            <a:ext cx="8229600" cy="2438400"/>
          </a:xfrm>
        </p:spPr>
        <p:txBody>
          <a:bodyPr/>
          <a:lstStyle/>
          <a:p>
            <a:pPr>
              <a:buNone/>
            </a:pPr>
            <a:r>
              <a:rPr lang="en-US" sz="4400" b="1" dirty="0" smtClean="0">
                <a:solidFill>
                  <a:srgbClr val="0070C0"/>
                </a:solidFill>
                <a:latin typeface="Calibri" pitchFamily="34" charset="0"/>
              </a:rPr>
              <a:t>Build:</a:t>
            </a:r>
          </a:p>
          <a:p>
            <a:pPr>
              <a:buNone/>
            </a:pPr>
            <a:endParaRPr lang="en-US" b="1" dirty="0" smtClean="0">
              <a:latin typeface="Calibri" pitchFamily="34" charset="0"/>
            </a:endParaRPr>
          </a:p>
          <a:p>
            <a:pPr>
              <a:buNone/>
            </a:pPr>
            <a:r>
              <a:rPr lang="en-US" b="1" dirty="0" smtClean="0">
                <a:latin typeface="Calibri" pitchFamily="34" charset="0"/>
              </a:rPr>
              <a:t>1. The original triangle</a:t>
            </a:r>
          </a:p>
          <a:p>
            <a:pPr>
              <a:buNone/>
            </a:pPr>
            <a:endParaRPr lang="en-US" sz="2800" b="1" dirty="0" smtClean="0">
              <a:latin typeface="Comic Sans MS" pitchFamily="66" charset="0"/>
            </a:endParaRPr>
          </a:p>
          <a:p>
            <a:pPr marL="569913" indent="-569913">
              <a:buNone/>
            </a:pPr>
            <a:r>
              <a:rPr lang="en-US" b="1" dirty="0" smtClean="0">
                <a:latin typeface="Calibri" pitchFamily="34" charset="0"/>
              </a:rPr>
              <a:t>2. The triangle after they add 2’ to each side.</a:t>
            </a:r>
          </a:p>
          <a:p>
            <a:pPr>
              <a:buNone/>
            </a:pPr>
            <a:endParaRPr lang="en-US" sz="2800" b="1" dirty="0" smtClean="0">
              <a:latin typeface="Comic Sans MS" pitchFamily="66" charset="0"/>
            </a:endParaRPr>
          </a:p>
          <a:p>
            <a:pPr>
              <a:buNone/>
            </a:pPr>
            <a:r>
              <a:rPr lang="en-US" sz="2800" b="1" smtClean="0">
                <a:latin typeface="Comic Sans MS" pitchFamily="66" charset="0"/>
              </a:rPr>
              <a:t>3.</a:t>
            </a:r>
            <a:r>
              <a:rPr lang="en-US" b="1" smtClean="0">
                <a:latin typeface="Calibri" pitchFamily="34" charset="0"/>
              </a:rPr>
              <a:t>The </a:t>
            </a:r>
            <a:r>
              <a:rPr lang="en-US" b="1" dirty="0" smtClean="0">
                <a:latin typeface="Calibri" pitchFamily="34" charset="0"/>
              </a:rPr>
              <a:t>triangle after they double each side.</a:t>
            </a:r>
          </a:p>
          <a:p>
            <a:endParaRPr lang="en-US" sz="2800" b="1" dirty="0" smtClean="0"/>
          </a:p>
          <a:p>
            <a:endParaRPr lang="en-US" sz="2800" b="1" dirty="0" smtClean="0"/>
          </a:p>
        </p:txBody>
      </p:sp>
      <p:sp>
        <p:nvSpPr>
          <p:cNvPr id="7" name="Right Triangle 6"/>
          <p:cNvSpPr/>
          <p:nvPr/>
        </p:nvSpPr>
        <p:spPr>
          <a:xfrm>
            <a:off x="6019800" y="609600"/>
            <a:ext cx="1828800" cy="1371600"/>
          </a:xfrm>
          <a:prstGeom prst="rt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Freeform 7"/>
          <p:cNvSpPr/>
          <p:nvPr/>
        </p:nvSpPr>
        <p:spPr>
          <a:xfrm>
            <a:off x="4876800" y="1935481"/>
            <a:ext cx="4267200" cy="45719"/>
          </a:xfrm>
          <a:custGeom>
            <a:avLst/>
            <a:gdLst>
              <a:gd name="connsiteX0" fmla="*/ 60788 w 2758697"/>
              <a:gd name="connsiteY0" fmla="*/ 24315 h 264157"/>
              <a:gd name="connsiteX1" fmla="*/ 210690 w 2758697"/>
              <a:gd name="connsiteY1" fmla="*/ 84275 h 264157"/>
              <a:gd name="connsiteX2" fmla="*/ 300631 w 2758697"/>
              <a:gd name="connsiteY2" fmla="*/ 99265 h 264157"/>
              <a:gd name="connsiteX3" fmla="*/ 375581 w 2758697"/>
              <a:gd name="connsiteY3" fmla="*/ 144236 h 264157"/>
              <a:gd name="connsiteX4" fmla="*/ 420552 w 2758697"/>
              <a:gd name="connsiteY4" fmla="*/ 174216 h 264157"/>
              <a:gd name="connsiteX5" fmla="*/ 555463 w 2758697"/>
              <a:gd name="connsiteY5" fmla="*/ 219187 h 264157"/>
              <a:gd name="connsiteX6" fmla="*/ 600434 w 2758697"/>
              <a:gd name="connsiteY6" fmla="*/ 234177 h 264157"/>
              <a:gd name="connsiteX7" fmla="*/ 660395 w 2758697"/>
              <a:gd name="connsiteY7" fmla="*/ 264157 h 264157"/>
              <a:gd name="connsiteX8" fmla="*/ 1110099 w 2758697"/>
              <a:gd name="connsiteY8" fmla="*/ 249167 h 264157"/>
              <a:gd name="connsiteX9" fmla="*/ 1230021 w 2758697"/>
              <a:gd name="connsiteY9" fmla="*/ 219187 h 264157"/>
              <a:gd name="connsiteX10" fmla="*/ 1334952 w 2758697"/>
              <a:gd name="connsiteY10" fmla="*/ 204197 h 264157"/>
              <a:gd name="connsiteX11" fmla="*/ 1454873 w 2758697"/>
              <a:gd name="connsiteY11" fmla="*/ 159226 h 264157"/>
              <a:gd name="connsiteX12" fmla="*/ 1589785 w 2758697"/>
              <a:gd name="connsiteY12" fmla="*/ 114256 h 264157"/>
              <a:gd name="connsiteX13" fmla="*/ 2039490 w 2758697"/>
              <a:gd name="connsiteY13" fmla="*/ 114256 h 264157"/>
              <a:gd name="connsiteX14" fmla="*/ 2129431 w 2758697"/>
              <a:gd name="connsiteY14" fmla="*/ 84275 h 264157"/>
              <a:gd name="connsiteX15" fmla="*/ 2264342 w 2758697"/>
              <a:gd name="connsiteY15" fmla="*/ 69285 h 264157"/>
              <a:gd name="connsiteX16" fmla="*/ 2459214 w 2758697"/>
              <a:gd name="connsiteY16" fmla="*/ 84275 h 264157"/>
              <a:gd name="connsiteX17" fmla="*/ 2684067 w 2758697"/>
              <a:gd name="connsiteY17" fmla="*/ 129246 h 2641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2758697" h="264157">
                <a:moveTo>
                  <a:pt x="60788" y="24315"/>
                </a:moveTo>
                <a:cubicBezTo>
                  <a:pt x="329162" y="69043"/>
                  <a:pt x="0" y="0"/>
                  <a:pt x="210690" y="84275"/>
                </a:cubicBezTo>
                <a:cubicBezTo>
                  <a:pt x="238910" y="95563"/>
                  <a:pt x="270651" y="94268"/>
                  <a:pt x="300631" y="99265"/>
                </a:cubicBezTo>
                <a:cubicBezTo>
                  <a:pt x="359187" y="157823"/>
                  <a:pt x="297746" y="105319"/>
                  <a:pt x="375581" y="144236"/>
                </a:cubicBezTo>
                <a:cubicBezTo>
                  <a:pt x="391695" y="152293"/>
                  <a:pt x="403922" y="167287"/>
                  <a:pt x="420552" y="174216"/>
                </a:cubicBezTo>
                <a:cubicBezTo>
                  <a:pt x="464309" y="192448"/>
                  <a:pt x="510493" y="204197"/>
                  <a:pt x="555463" y="219187"/>
                </a:cubicBezTo>
                <a:cubicBezTo>
                  <a:pt x="570453" y="224184"/>
                  <a:pt x="586301" y="227111"/>
                  <a:pt x="600434" y="234177"/>
                </a:cubicBezTo>
                <a:lnTo>
                  <a:pt x="660395" y="264157"/>
                </a:lnTo>
                <a:cubicBezTo>
                  <a:pt x="810296" y="259160"/>
                  <a:pt x="960580" y="260971"/>
                  <a:pt x="1110099" y="249167"/>
                </a:cubicBezTo>
                <a:cubicBezTo>
                  <a:pt x="1151175" y="245924"/>
                  <a:pt x="1189617" y="227268"/>
                  <a:pt x="1230021" y="219187"/>
                </a:cubicBezTo>
                <a:cubicBezTo>
                  <a:pt x="1264667" y="212258"/>
                  <a:pt x="1299975" y="209194"/>
                  <a:pt x="1334952" y="204197"/>
                </a:cubicBezTo>
                <a:cubicBezTo>
                  <a:pt x="1427315" y="142620"/>
                  <a:pt x="1325213" y="202445"/>
                  <a:pt x="1454873" y="159226"/>
                </a:cubicBezTo>
                <a:cubicBezTo>
                  <a:pt x="1641059" y="97165"/>
                  <a:pt x="1374986" y="157215"/>
                  <a:pt x="1589785" y="114256"/>
                </a:cubicBezTo>
                <a:cubicBezTo>
                  <a:pt x="1784917" y="129266"/>
                  <a:pt x="1830090" y="141569"/>
                  <a:pt x="2039490" y="114256"/>
                </a:cubicBezTo>
                <a:cubicBezTo>
                  <a:pt x="2070827" y="110169"/>
                  <a:pt x="2098443" y="90473"/>
                  <a:pt x="2129431" y="84275"/>
                </a:cubicBezTo>
                <a:cubicBezTo>
                  <a:pt x="2173799" y="75401"/>
                  <a:pt x="2219372" y="74282"/>
                  <a:pt x="2264342" y="69285"/>
                </a:cubicBezTo>
                <a:cubicBezTo>
                  <a:pt x="2329299" y="74282"/>
                  <a:pt x="2395116" y="72621"/>
                  <a:pt x="2459214" y="84275"/>
                </a:cubicBezTo>
                <a:cubicBezTo>
                  <a:pt x="2758697" y="138727"/>
                  <a:pt x="2460628" y="129246"/>
                  <a:pt x="2684067" y="129246"/>
                </a:cubicBez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5410200" y="106680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1.5’</a:t>
            </a:r>
            <a:endParaRPr lang="en-US" sz="2400" dirty="0"/>
          </a:p>
        </p:txBody>
      </p:sp>
      <p:sp>
        <p:nvSpPr>
          <p:cNvPr id="10" name="TextBox 9"/>
          <p:cNvSpPr txBox="1"/>
          <p:nvPr/>
        </p:nvSpPr>
        <p:spPr>
          <a:xfrm>
            <a:off x="6858000" y="99060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2.5’</a:t>
            </a:r>
            <a:endParaRPr lang="en-US" sz="2400" dirty="0"/>
          </a:p>
        </p:txBody>
      </p:sp>
      <p:sp>
        <p:nvSpPr>
          <p:cNvPr id="11" name="TextBox 10"/>
          <p:cNvSpPr txBox="1"/>
          <p:nvPr/>
        </p:nvSpPr>
        <p:spPr>
          <a:xfrm>
            <a:off x="6553200" y="1981200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2’</a:t>
            </a:r>
            <a:endParaRPr lang="en-US" sz="2400" dirty="0"/>
          </a:p>
        </p:txBody>
      </p:sp>
      <p:sp>
        <p:nvSpPr>
          <p:cNvPr id="12" name="TextBox 11"/>
          <p:cNvSpPr txBox="1"/>
          <p:nvPr/>
        </p:nvSpPr>
        <p:spPr>
          <a:xfrm>
            <a:off x="762000" y="4114800"/>
            <a:ext cx="76200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3600" b="1" dirty="0" smtClean="0">
              <a:latin typeface="Calibri" pitchFamily="34" charset="0"/>
            </a:endParaRPr>
          </a:p>
          <a:p>
            <a:r>
              <a:rPr lang="en-US" sz="3600" b="1" dirty="0" smtClean="0">
                <a:latin typeface="Calibri" pitchFamily="34" charset="0"/>
              </a:rPr>
              <a:t>                                                   </a:t>
            </a:r>
          </a:p>
          <a:p>
            <a:r>
              <a:rPr lang="en-US" sz="3600" b="1" dirty="0">
                <a:latin typeface="Calibri" pitchFamily="34" charset="0"/>
              </a:rPr>
              <a:t> </a:t>
            </a:r>
            <a:r>
              <a:rPr lang="en-US" sz="3600" b="1" dirty="0" smtClean="0">
                <a:latin typeface="Calibri" pitchFamily="34" charset="0"/>
              </a:rPr>
              <a:t>                   Now, what do you think?</a:t>
            </a:r>
          </a:p>
          <a:p>
            <a:endParaRPr lang="en-US" dirty="0"/>
          </a:p>
        </p:txBody>
      </p:sp>
      <p:sp>
        <p:nvSpPr>
          <p:cNvPr id="13" name="TextBox 7"/>
          <p:cNvSpPr txBox="1">
            <a:spLocks noChangeArrowheads="1"/>
          </p:cNvSpPr>
          <p:nvPr/>
        </p:nvSpPr>
        <p:spPr bwMode="auto">
          <a:xfrm>
            <a:off x="260252" y="6196818"/>
            <a:ext cx="2971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>
                <a:latin typeface="Calibri" pitchFamily="34" charset="0"/>
              </a:rPr>
              <a:t>Making Math Magic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57200"/>
            <a:ext cx="8229600" cy="4525963"/>
          </a:xfrm>
        </p:spPr>
        <p:txBody>
          <a:bodyPr/>
          <a:lstStyle/>
          <a:p>
            <a:pPr indent="1588">
              <a:buNone/>
            </a:pPr>
            <a:r>
              <a:rPr lang="en-US" dirty="0" smtClean="0"/>
              <a:t>The lengths of the 3 sides of a triangle are in the ratio 5:6:9.  The perimeter of the triangle is 100 inches.  What is the length, in inches, of the longest side of the triangle?</a:t>
            </a:r>
          </a:p>
          <a:p>
            <a:pPr indent="1588">
              <a:buNone/>
            </a:pPr>
            <a:r>
              <a:rPr lang="en-US" dirty="0" smtClean="0"/>
              <a:t>	A.     10</a:t>
            </a:r>
          </a:p>
          <a:p>
            <a:pPr indent="1588">
              <a:buNone/>
            </a:pPr>
            <a:r>
              <a:rPr lang="en-US" dirty="0" smtClean="0"/>
              <a:t>	B.     25</a:t>
            </a:r>
          </a:p>
          <a:p>
            <a:pPr indent="1588">
              <a:buNone/>
            </a:pPr>
            <a:r>
              <a:rPr lang="en-US" dirty="0" smtClean="0"/>
              <a:t>	C.     30</a:t>
            </a:r>
          </a:p>
          <a:p>
            <a:pPr indent="1588">
              <a:buNone/>
            </a:pPr>
            <a:r>
              <a:rPr lang="en-US" dirty="0" smtClean="0"/>
              <a:t>	D.     45</a:t>
            </a:r>
          </a:p>
          <a:p>
            <a:pPr indent="1588">
              <a:buNone/>
            </a:pPr>
            <a:r>
              <a:rPr lang="en-US" dirty="0" smtClean="0"/>
              <a:t>	E.     50</a:t>
            </a:r>
            <a:endParaRPr lang="en-US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5257800" y="5029200"/>
            <a:ext cx="3657600" cy="1143000"/>
          </a:xfrm>
        </p:spPr>
        <p:txBody>
          <a:bodyPr/>
          <a:lstStyle/>
          <a:p>
            <a:r>
              <a:rPr lang="en-US" sz="2000" dirty="0" smtClean="0">
                <a:latin typeface="Arial" pitchFamily="34" charset="0"/>
                <a:cs typeface="Arial" pitchFamily="34" charset="0"/>
              </a:rPr>
              <a:t>ACT 70G </a:t>
            </a:r>
            <a:br>
              <a:rPr lang="en-US" sz="2000" dirty="0" smtClean="0">
                <a:latin typeface="Arial" pitchFamily="34" charset="0"/>
                <a:cs typeface="Arial" pitchFamily="34" charset="0"/>
              </a:rPr>
            </a:br>
            <a:r>
              <a:rPr lang="en-US" sz="2000" dirty="0" smtClean="0">
                <a:latin typeface="Arial" pitchFamily="34" charset="0"/>
                <a:cs typeface="Arial" pitchFamily="34" charset="0"/>
              </a:rPr>
              <a:t>given this school year</a:t>
            </a:r>
            <a:endParaRPr lang="en-US" sz="2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PubTriangle"/>
          <p:cNvSpPr>
            <a:spLocks noEditPoints="1" noChangeArrowheads="1"/>
          </p:cNvSpPr>
          <p:nvPr/>
        </p:nvSpPr>
        <p:spPr bwMode="auto">
          <a:xfrm>
            <a:off x="4800600" y="2514600"/>
            <a:ext cx="3174609" cy="2667000"/>
          </a:xfrm>
          <a:custGeom>
            <a:avLst/>
            <a:gdLst>
              <a:gd name="G0" fmla="+- 0 0 0"/>
              <a:gd name="G1" fmla="*/ 10800 1 2"/>
              <a:gd name="G2" fmla="*/ G1 10800 21600"/>
              <a:gd name="G3" fmla="+- 10800 0 G2"/>
              <a:gd name="G4" fmla="+- 10800 0 0"/>
              <a:gd name="G5" fmla="+- G1 10800 0"/>
              <a:gd name="G6" fmla="*/ 10800 1 2"/>
              <a:gd name="G7" fmla="+- 10800 0 0"/>
              <a:gd name="G8" fmla="+- G2 G6 G1"/>
              <a:gd name="G9" fmla="+- G8 10800 0"/>
              <a:gd name="G10" fmla="+- G6 10800 0"/>
              <a:gd name="T0" fmla="*/ 10800 w 21600"/>
              <a:gd name="T1" fmla="*/ 0 h 21600"/>
              <a:gd name="T2" fmla="*/ 5400 w 21600"/>
              <a:gd name="T3" fmla="*/ 10800 h 21600"/>
              <a:gd name="T4" fmla="*/ 0 w 21600"/>
              <a:gd name="T5" fmla="*/ 21600 h 21600"/>
              <a:gd name="T6" fmla="*/ 10800 w 21600"/>
              <a:gd name="T7" fmla="*/ 16200 h 21600"/>
              <a:gd name="T8" fmla="*/ 21600 w 21600"/>
              <a:gd name="T9" fmla="*/ 10800 h 21600"/>
              <a:gd name="T10" fmla="*/ 16200 w 21600"/>
              <a:gd name="T11" fmla="*/ 5400 h 21600"/>
              <a:gd name="T12" fmla="*/ G3 w 21600"/>
              <a:gd name="T13" fmla="*/ G6 h 21600"/>
              <a:gd name="T14" fmla="*/ G5 w 21600"/>
              <a:gd name="T15" fmla="*/ G9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T12" t="T13" r="T14" b="T15"/>
            <a:pathLst>
              <a:path w="21600" h="21600">
                <a:moveTo>
                  <a:pt x="10800" y="0"/>
                </a:moveTo>
                <a:lnTo>
                  <a:pt x="0" y="21600"/>
                </a:lnTo>
                <a:lnTo>
                  <a:pt x="21600" y="10800"/>
                </a:lnTo>
                <a:close/>
              </a:path>
            </a:pathLst>
          </a:custGeom>
          <a:solidFill>
            <a:srgbClr val="D8EBB3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" name="TextBox 7"/>
          <p:cNvSpPr txBox="1">
            <a:spLocks noChangeArrowheads="1"/>
          </p:cNvSpPr>
          <p:nvPr/>
        </p:nvSpPr>
        <p:spPr bwMode="auto">
          <a:xfrm>
            <a:off x="260252" y="6196818"/>
            <a:ext cx="2971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>
                <a:latin typeface="Calibri" pitchFamily="34" charset="0"/>
              </a:rPr>
              <a:t>Making Math Magic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905274" y="2819400"/>
            <a:ext cx="3608681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en-US" sz="5400" b="1" cap="all" dirty="0" smtClean="0">
                <a:ln w="0"/>
                <a:solidFill>
                  <a:srgbClr val="6600FF"/>
                </a:solidFill>
                <a:effectLst>
                  <a:reflection blurRad="12700" stA="50000" endPos="50000" dist="5000" dir="5400000" sy="-100000" rotWithShape="0"/>
                </a:effectLst>
                <a:ea typeface="+mn-ea"/>
              </a:rPr>
              <a:t>Algebra</a:t>
            </a:r>
            <a:endParaRPr lang="en-US" sz="5400" b="1" cap="all" dirty="0">
              <a:ln w="0"/>
              <a:solidFill>
                <a:srgbClr val="6600FF"/>
              </a:solidFill>
              <a:effectLst>
                <a:reflection blurRad="12700" stA="50000" endPos="50000" dist="5000" dir="5400000" sy="-100000" rotWithShape="0"/>
              </a:effectLst>
              <a:ea typeface="+mn-ea"/>
            </a:endParaRPr>
          </a:p>
        </p:txBody>
      </p:sp>
      <p:sp>
        <p:nvSpPr>
          <p:cNvPr id="3" name="TextBox 7"/>
          <p:cNvSpPr txBox="1">
            <a:spLocks noChangeArrowheads="1"/>
          </p:cNvSpPr>
          <p:nvPr/>
        </p:nvSpPr>
        <p:spPr bwMode="auto">
          <a:xfrm>
            <a:off x="260252" y="6196818"/>
            <a:ext cx="2971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>
                <a:latin typeface="Calibri" pitchFamily="34" charset="0"/>
              </a:rPr>
              <a:t>Making Math Magic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609600"/>
            <a:ext cx="8534400" cy="4525963"/>
          </a:xfrm>
        </p:spPr>
        <p:txBody>
          <a:bodyPr/>
          <a:lstStyle/>
          <a:p>
            <a:pPr indent="1588">
              <a:buNone/>
            </a:pPr>
            <a:r>
              <a:rPr lang="en-US" sz="4400" dirty="0" smtClean="0">
                <a:latin typeface="Comic Sans MS" pitchFamily="66" charset="0"/>
              </a:rPr>
              <a:t>“</a:t>
            </a:r>
            <a:r>
              <a:rPr lang="en-US" sz="4400" b="1" dirty="0" smtClean="0">
                <a:latin typeface="Calibri" pitchFamily="34" charset="0"/>
              </a:rPr>
              <a:t>Students who fail to develop proportional reasoning skills are likely to encounter obstacles in understanding higher-level mathematics, particularly algebra” </a:t>
            </a:r>
          </a:p>
          <a:p>
            <a:pPr indent="1588">
              <a:buNone/>
            </a:pPr>
            <a:r>
              <a:rPr lang="en-US" b="1" dirty="0" smtClean="0">
                <a:latin typeface="Calibri" pitchFamily="34" charset="0"/>
              </a:rPr>
              <a:t>                       (</a:t>
            </a:r>
            <a:r>
              <a:rPr lang="en-US" b="1" dirty="0" err="1" smtClean="0">
                <a:latin typeface="Calibri" pitchFamily="34" charset="0"/>
              </a:rPr>
              <a:t>Langrall</a:t>
            </a:r>
            <a:r>
              <a:rPr lang="en-US" b="1" dirty="0" smtClean="0">
                <a:latin typeface="Calibri" pitchFamily="34" charset="0"/>
              </a:rPr>
              <a:t> &amp; Swafford,2000, p. 254).</a:t>
            </a:r>
          </a:p>
          <a:p>
            <a:endParaRPr lang="en-US" dirty="0"/>
          </a:p>
        </p:txBody>
      </p:sp>
      <p:sp>
        <p:nvSpPr>
          <p:cNvPr id="4" name="TextBox 7"/>
          <p:cNvSpPr txBox="1">
            <a:spLocks noChangeArrowheads="1"/>
          </p:cNvSpPr>
          <p:nvPr/>
        </p:nvSpPr>
        <p:spPr bwMode="auto">
          <a:xfrm>
            <a:off x="260252" y="6196818"/>
            <a:ext cx="2971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>
                <a:latin typeface="Calibri" pitchFamily="34" charset="0"/>
              </a:rPr>
              <a:t>Making Math Magic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Looking at tables</a:t>
            </a:r>
            <a:endParaRPr lang="en-US" b="1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066800" y="1524000"/>
          <a:ext cx="2560320" cy="4053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80160"/>
                <a:gridCol w="128016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>
                          <a:solidFill>
                            <a:schemeClr val="tx1"/>
                          </a:solidFill>
                          <a:latin typeface="Comic Sans MS" pitchFamily="66" charset="0"/>
                        </a:rPr>
                        <a:t>x</a:t>
                      </a:r>
                      <a:endParaRPr lang="en-US" sz="3200" dirty="0">
                        <a:solidFill>
                          <a:schemeClr val="tx1"/>
                        </a:solidFill>
                        <a:latin typeface="Comic Sans MS" pitchFamily="66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>
                          <a:solidFill>
                            <a:schemeClr val="tx1"/>
                          </a:solidFill>
                          <a:latin typeface="Comic Sans MS" pitchFamily="66" charset="0"/>
                        </a:rPr>
                        <a:t>y</a:t>
                      </a:r>
                      <a:endParaRPr lang="en-US" sz="3200" dirty="0">
                        <a:solidFill>
                          <a:schemeClr val="tx1"/>
                        </a:solidFill>
                        <a:latin typeface="Comic Sans MS" pitchFamily="66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>
                          <a:solidFill>
                            <a:schemeClr val="tx1"/>
                          </a:solidFill>
                          <a:latin typeface="Comic Sans MS" pitchFamily="66" charset="0"/>
                        </a:rPr>
                        <a:t>2</a:t>
                      </a:r>
                      <a:endParaRPr lang="en-US" sz="3200" dirty="0">
                        <a:solidFill>
                          <a:schemeClr val="tx1"/>
                        </a:solidFill>
                        <a:latin typeface="Comic Sans MS" pitchFamily="66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>
                          <a:solidFill>
                            <a:schemeClr val="tx1"/>
                          </a:solidFill>
                          <a:latin typeface="Comic Sans MS" pitchFamily="66" charset="0"/>
                        </a:rPr>
                        <a:t>3</a:t>
                      </a:r>
                      <a:endParaRPr lang="en-US" sz="3200" dirty="0">
                        <a:solidFill>
                          <a:schemeClr val="tx1"/>
                        </a:solidFill>
                        <a:latin typeface="Comic Sans MS" pitchFamily="66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>
                          <a:solidFill>
                            <a:schemeClr val="tx1"/>
                          </a:solidFill>
                          <a:latin typeface="Comic Sans MS" pitchFamily="66" charset="0"/>
                        </a:rPr>
                        <a:t>4</a:t>
                      </a:r>
                      <a:endParaRPr lang="en-US" sz="3200" dirty="0">
                        <a:solidFill>
                          <a:schemeClr val="tx1"/>
                        </a:solidFill>
                        <a:latin typeface="Comic Sans MS" pitchFamily="66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>
                          <a:solidFill>
                            <a:schemeClr val="tx1"/>
                          </a:solidFill>
                          <a:latin typeface="Comic Sans MS" pitchFamily="66" charset="0"/>
                        </a:rPr>
                        <a:t>6</a:t>
                      </a:r>
                      <a:endParaRPr lang="en-US" sz="3200" dirty="0">
                        <a:solidFill>
                          <a:schemeClr val="tx1"/>
                        </a:solidFill>
                        <a:latin typeface="Comic Sans MS" pitchFamily="66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>
                          <a:solidFill>
                            <a:schemeClr val="tx1"/>
                          </a:solidFill>
                          <a:latin typeface="Comic Sans MS" pitchFamily="66" charset="0"/>
                        </a:rPr>
                        <a:t>6</a:t>
                      </a:r>
                      <a:endParaRPr lang="en-US" sz="3200" dirty="0">
                        <a:solidFill>
                          <a:schemeClr val="tx1"/>
                        </a:solidFill>
                        <a:latin typeface="Comic Sans MS" pitchFamily="66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>
                          <a:solidFill>
                            <a:schemeClr val="tx1"/>
                          </a:solidFill>
                          <a:latin typeface="Comic Sans MS" pitchFamily="66" charset="0"/>
                        </a:rPr>
                        <a:t>9</a:t>
                      </a:r>
                      <a:endParaRPr lang="en-US" sz="3200" dirty="0">
                        <a:solidFill>
                          <a:schemeClr val="tx1"/>
                        </a:solidFill>
                        <a:latin typeface="Comic Sans MS" pitchFamily="66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>
                          <a:solidFill>
                            <a:schemeClr val="tx1"/>
                          </a:solidFill>
                          <a:latin typeface="Comic Sans MS" pitchFamily="66" charset="0"/>
                        </a:rPr>
                        <a:t>8</a:t>
                      </a:r>
                      <a:endParaRPr lang="en-US" sz="3200" dirty="0">
                        <a:solidFill>
                          <a:schemeClr val="tx1"/>
                        </a:solidFill>
                        <a:latin typeface="Comic Sans MS" pitchFamily="66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>
                          <a:solidFill>
                            <a:schemeClr val="tx1"/>
                          </a:solidFill>
                          <a:latin typeface="Comic Sans MS" pitchFamily="66" charset="0"/>
                        </a:rPr>
                        <a:t>12</a:t>
                      </a:r>
                      <a:endParaRPr lang="en-US" sz="3200" dirty="0">
                        <a:solidFill>
                          <a:schemeClr val="tx1"/>
                        </a:solidFill>
                        <a:latin typeface="Comic Sans MS" pitchFamily="66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3200">
                        <a:solidFill>
                          <a:schemeClr val="tx1"/>
                        </a:solidFill>
                        <a:latin typeface="Comic Sans MS" pitchFamily="66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200" dirty="0">
                        <a:solidFill>
                          <a:schemeClr val="tx1"/>
                        </a:solidFill>
                        <a:latin typeface="Comic Sans MS" pitchFamily="66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>
                          <a:solidFill>
                            <a:schemeClr val="tx1"/>
                          </a:solidFill>
                          <a:latin typeface="Comic Sans MS" pitchFamily="66" charset="0"/>
                        </a:rPr>
                        <a:t>20</a:t>
                      </a:r>
                      <a:endParaRPr lang="en-US" sz="3200" dirty="0">
                        <a:solidFill>
                          <a:schemeClr val="tx1"/>
                        </a:solidFill>
                        <a:latin typeface="Comic Sans MS" pitchFamily="66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>
                          <a:solidFill>
                            <a:schemeClr val="tx1"/>
                          </a:solidFill>
                          <a:latin typeface="Comic Sans MS" pitchFamily="66" charset="0"/>
                        </a:rPr>
                        <a:t>?</a:t>
                      </a:r>
                      <a:endParaRPr lang="en-US" sz="3200" dirty="0">
                        <a:solidFill>
                          <a:schemeClr val="tx1"/>
                        </a:solidFill>
                        <a:latin typeface="Comic Sans MS" pitchFamily="66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4876800" y="1676400"/>
            <a:ext cx="39624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atin typeface="Comic Sans MS" pitchFamily="66" charset="0"/>
              </a:rPr>
              <a:t>Find the missing value of Y.</a:t>
            </a:r>
            <a:endParaRPr lang="en-US" sz="3200" dirty="0">
              <a:latin typeface="Comic Sans MS" pitchFamily="66" charset="0"/>
            </a:endParaRPr>
          </a:p>
        </p:txBody>
      </p:sp>
      <p:sp>
        <p:nvSpPr>
          <p:cNvPr id="6" name="TextBox 7"/>
          <p:cNvSpPr txBox="1">
            <a:spLocks noChangeArrowheads="1"/>
          </p:cNvSpPr>
          <p:nvPr/>
        </p:nvSpPr>
        <p:spPr bwMode="auto">
          <a:xfrm>
            <a:off x="260252" y="6196818"/>
            <a:ext cx="2971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>
                <a:latin typeface="Calibri" pitchFamily="34" charset="0"/>
              </a:rPr>
              <a:t>Making Math Magic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Looking at tables</a:t>
            </a:r>
            <a:endParaRPr lang="en-US" b="1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066800" y="1524000"/>
          <a:ext cx="2560320" cy="4053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80160"/>
                <a:gridCol w="128016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>
                          <a:solidFill>
                            <a:schemeClr val="tx1"/>
                          </a:solidFill>
                          <a:latin typeface="Comic Sans MS" pitchFamily="66" charset="0"/>
                        </a:rPr>
                        <a:t>x</a:t>
                      </a:r>
                      <a:endParaRPr lang="en-US" sz="3200" dirty="0">
                        <a:solidFill>
                          <a:schemeClr val="tx1"/>
                        </a:solidFill>
                        <a:latin typeface="Comic Sans MS" pitchFamily="66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>
                          <a:solidFill>
                            <a:schemeClr val="tx1"/>
                          </a:solidFill>
                          <a:latin typeface="Comic Sans MS" pitchFamily="66" charset="0"/>
                        </a:rPr>
                        <a:t>y</a:t>
                      </a:r>
                      <a:endParaRPr lang="en-US" sz="3200" dirty="0">
                        <a:solidFill>
                          <a:schemeClr val="tx1"/>
                        </a:solidFill>
                        <a:latin typeface="Comic Sans MS" pitchFamily="66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>
                          <a:solidFill>
                            <a:schemeClr val="tx1"/>
                          </a:solidFill>
                          <a:latin typeface="Comic Sans MS" pitchFamily="66" charset="0"/>
                        </a:rPr>
                        <a:t>2</a:t>
                      </a:r>
                      <a:endParaRPr lang="en-US" sz="3200" dirty="0">
                        <a:solidFill>
                          <a:schemeClr val="tx1"/>
                        </a:solidFill>
                        <a:latin typeface="Comic Sans MS" pitchFamily="66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>
                          <a:solidFill>
                            <a:schemeClr val="tx1"/>
                          </a:solidFill>
                          <a:latin typeface="Comic Sans MS" pitchFamily="66" charset="0"/>
                        </a:rPr>
                        <a:t>3</a:t>
                      </a:r>
                      <a:endParaRPr lang="en-US" sz="3200" dirty="0">
                        <a:solidFill>
                          <a:schemeClr val="tx1"/>
                        </a:solidFill>
                        <a:latin typeface="Comic Sans MS" pitchFamily="66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>
                          <a:solidFill>
                            <a:schemeClr val="tx1"/>
                          </a:solidFill>
                          <a:latin typeface="Comic Sans MS" pitchFamily="66" charset="0"/>
                        </a:rPr>
                        <a:t>4</a:t>
                      </a:r>
                      <a:endParaRPr lang="en-US" sz="3200" dirty="0">
                        <a:solidFill>
                          <a:schemeClr val="tx1"/>
                        </a:solidFill>
                        <a:latin typeface="Comic Sans MS" pitchFamily="66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>
                          <a:solidFill>
                            <a:schemeClr val="tx1"/>
                          </a:solidFill>
                          <a:latin typeface="Comic Sans MS" pitchFamily="66" charset="0"/>
                        </a:rPr>
                        <a:t>6</a:t>
                      </a:r>
                      <a:endParaRPr lang="en-US" sz="3200" dirty="0">
                        <a:solidFill>
                          <a:schemeClr val="tx1"/>
                        </a:solidFill>
                        <a:latin typeface="Comic Sans MS" pitchFamily="66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>
                          <a:solidFill>
                            <a:schemeClr val="tx1"/>
                          </a:solidFill>
                          <a:latin typeface="Comic Sans MS" pitchFamily="66" charset="0"/>
                        </a:rPr>
                        <a:t>6</a:t>
                      </a:r>
                      <a:endParaRPr lang="en-US" sz="3200" dirty="0">
                        <a:solidFill>
                          <a:schemeClr val="tx1"/>
                        </a:solidFill>
                        <a:latin typeface="Comic Sans MS" pitchFamily="66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>
                          <a:solidFill>
                            <a:schemeClr val="tx1"/>
                          </a:solidFill>
                          <a:latin typeface="Comic Sans MS" pitchFamily="66" charset="0"/>
                        </a:rPr>
                        <a:t>9</a:t>
                      </a:r>
                      <a:endParaRPr lang="en-US" sz="3200" dirty="0">
                        <a:solidFill>
                          <a:schemeClr val="tx1"/>
                        </a:solidFill>
                        <a:latin typeface="Comic Sans MS" pitchFamily="66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>
                          <a:solidFill>
                            <a:schemeClr val="tx1"/>
                          </a:solidFill>
                          <a:latin typeface="Comic Sans MS" pitchFamily="66" charset="0"/>
                        </a:rPr>
                        <a:t>8</a:t>
                      </a:r>
                      <a:endParaRPr lang="en-US" sz="3200" dirty="0">
                        <a:solidFill>
                          <a:schemeClr val="tx1"/>
                        </a:solidFill>
                        <a:latin typeface="Comic Sans MS" pitchFamily="66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>
                          <a:solidFill>
                            <a:schemeClr val="tx1"/>
                          </a:solidFill>
                          <a:latin typeface="Comic Sans MS" pitchFamily="66" charset="0"/>
                        </a:rPr>
                        <a:t>12</a:t>
                      </a:r>
                      <a:endParaRPr lang="en-US" sz="3200" dirty="0">
                        <a:solidFill>
                          <a:schemeClr val="tx1"/>
                        </a:solidFill>
                        <a:latin typeface="Comic Sans MS" pitchFamily="66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3200">
                        <a:solidFill>
                          <a:schemeClr val="tx1"/>
                        </a:solidFill>
                        <a:latin typeface="Comic Sans MS" pitchFamily="66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200" dirty="0">
                        <a:solidFill>
                          <a:schemeClr val="tx1"/>
                        </a:solidFill>
                        <a:latin typeface="Comic Sans MS" pitchFamily="66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>
                          <a:solidFill>
                            <a:schemeClr val="tx1"/>
                          </a:solidFill>
                          <a:latin typeface="Comic Sans MS" pitchFamily="66" charset="0"/>
                        </a:rPr>
                        <a:t>20</a:t>
                      </a:r>
                      <a:endParaRPr lang="en-US" sz="3200" dirty="0">
                        <a:solidFill>
                          <a:schemeClr val="tx1"/>
                        </a:solidFill>
                        <a:latin typeface="Comic Sans MS" pitchFamily="66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>
                          <a:solidFill>
                            <a:schemeClr val="tx1"/>
                          </a:solidFill>
                          <a:latin typeface="Comic Sans MS" pitchFamily="66" charset="0"/>
                        </a:rPr>
                        <a:t>?</a:t>
                      </a:r>
                      <a:endParaRPr lang="en-US" sz="3200" dirty="0">
                        <a:solidFill>
                          <a:schemeClr val="tx1"/>
                        </a:solidFill>
                        <a:latin typeface="Comic Sans MS" pitchFamily="66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4846820" y="1313658"/>
            <a:ext cx="396240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atin typeface="Comic Sans MS" pitchFamily="66" charset="0"/>
              </a:rPr>
              <a:t>Drew notices that every time the X’s increase by 2, the Y’s increase by 3</a:t>
            </a:r>
            <a:endParaRPr lang="en-US" sz="3200" dirty="0">
              <a:latin typeface="Comic Sans MS" pitchFamily="66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855026" y="3293715"/>
            <a:ext cx="396240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atin typeface="Comic Sans MS" pitchFamily="66" charset="0"/>
              </a:rPr>
              <a:t>so he continues to add to both columns to find the missing value.</a:t>
            </a:r>
            <a:endParaRPr lang="en-US" sz="3200" dirty="0">
              <a:latin typeface="Comic Sans MS" pitchFamily="66" charset="0"/>
            </a:endParaRPr>
          </a:p>
        </p:txBody>
      </p:sp>
      <p:sp>
        <p:nvSpPr>
          <p:cNvPr id="27" name="Left Bracket 26"/>
          <p:cNvSpPr/>
          <p:nvPr/>
        </p:nvSpPr>
        <p:spPr>
          <a:xfrm>
            <a:off x="533400" y="2302240"/>
            <a:ext cx="533400" cy="609600"/>
          </a:xfrm>
          <a:prstGeom prst="leftBracket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Left Bracket 27"/>
          <p:cNvSpPr/>
          <p:nvPr/>
        </p:nvSpPr>
        <p:spPr>
          <a:xfrm flipH="1">
            <a:off x="3643860" y="2271010"/>
            <a:ext cx="533400" cy="609600"/>
          </a:xfrm>
          <a:prstGeom prst="leftBracket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TextBox 28"/>
          <p:cNvSpPr txBox="1"/>
          <p:nvPr/>
        </p:nvSpPr>
        <p:spPr>
          <a:xfrm>
            <a:off x="134910" y="2344710"/>
            <a:ext cx="685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rgbClr val="FF0000"/>
                </a:solidFill>
                <a:latin typeface="Comic Sans MS" pitchFamily="66" charset="0"/>
              </a:rPr>
              <a:t>2</a:t>
            </a:r>
            <a:endParaRPr lang="en-US" sz="3600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4191000" y="2209800"/>
            <a:ext cx="685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rgbClr val="FF0000"/>
                </a:solidFill>
                <a:latin typeface="Comic Sans MS" pitchFamily="66" charset="0"/>
              </a:rPr>
              <a:t>3</a:t>
            </a:r>
            <a:endParaRPr lang="en-US" sz="3600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31" name="Left Bracket 30"/>
          <p:cNvSpPr/>
          <p:nvPr/>
        </p:nvSpPr>
        <p:spPr>
          <a:xfrm>
            <a:off x="549640" y="2928080"/>
            <a:ext cx="533400" cy="609600"/>
          </a:xfrm>
          <a:prstGeom prst="leftBracket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Left Bracket 31"/>
          <p:cNvSpPr/>
          <p:nvPr/>
        </p:nvSpPr>
        <p:spPr>
          <a:xfrm flipH="1">
            <a:off x="3660100" y="2896850"/>
            <a:ext cx="533400" cy="609600"/>
          </a:xfrm>
          <a:prstGeom prst="leftBracket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TextBox 32"/>
          <p:cNvSpPr txBox="1"/>
          <p:nvPr/>
        </p:nvSpPr>
        <p:spPr>
          <a:xfrm>
            <a:off x="151150" y="2970550"/>
            <a:ext cx="685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rgbClr val="FF0000"/>
                </a:solidFill>
                <a:latin typeface="Comic Sans MS" pitchFamily="66" charset="0"/>
              </a:rPr>
              <a:t>2</a:t>
            </a:r>
            <a:endParaRPr lang="en-US" sz="3600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4207240" y="2835640"/>
            <a:ext cx="685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rgbClr val="FF0000"/>
                </a:solidFill>
                <a:latin typeface="Comic Sans MS" pitchFamily="66" charset="0"/>
              </a:rPr>
              <a:t>3</a:t>
            </a:r>
            <a:endParaRPr lang="en-US" sz="3600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35" name="Left Bracket 34"/>
          <p:cNvSpPr/>
          <p:nvPr/>
        </p:nvSpPr>
        <p:spPr>
          <a:xfrm>
            <a:off x="503420" y="3597640"/>
            <a:ext cx="533400" cy="609600"/>
          </a:xfrm>
          <a:prstGeom prst="leftBracket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Left Bracket 35"/>
          <p:cNvSpPr/>
          <p:nvPr/>
        </p:nvSpPr>
        <p:spPr>
          <a:xfrm flipH="1">
            <a:off x="3613880" y="3566410"/>
            <a:ext cx="533400" cy="609600"/>
          </a:xfrm>
          <a:prstGeom prst="leftBracket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TextBox 36"/>
          <p:cNvSpPr txBox="1"/>
          <p:nvPr/>
        </p:nvSpPr>
        <p:spPr>
          <a:xfrm>
            <a:off x="104930" y="3640110"/>
            <a:ext cx="685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rgbClr val="FF0000"/>
                </a:solidFill>
                <a:latin typeface="Comic Sans MS" pitchFamily="66" charset="0"/>
              </a:rPr>
              <a:t>2</a:t>
            </a:r>
            <a:endParaRPr lang="en-US" sz="3600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4161020" y="3505200"/>
            <a:ext cx="685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rgbClr val="FF0000"/>
                </a:solidFill>
                <a:latin typeface="Comic Sans MS" pitchFamily="66" charset="0"/>
              </a:rPr>
              <a:t>3</a:t>
            </a:r>
            <a:endParaRPr lang="en-US" sz="3600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746152" y="5672314"/>
            <a:ext cx="4800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FF0000"/>
                </a:solidFill>
                <a:latin typeface="Comic Sans MS" pitchFamily="66" charset="0"/>
              </a:rPr>
              <a:t>       </a:t>
            </a:r>
            <a:r>
              <a:rPr lang="en-US" sz="3200" b="1" dirty="0" smtClean="0">
                <a:solidFill>
                  <a:srgbClr val="FF0000"/>
                </a:solidFill>
                <a:latin typeface="Comic Sans MS" pitchFamily="66" charset="0"/>
              </a:rPr>
              <a:t>Additive Structure</a:t>
            </a:r>
            <a:endParaRPr lang="en-US" sz="3200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19" name="TextBox 7"/>
          <p:cNvSpPr txBox="1">
            <a:spLocks noChangeArrowheads="1"/>
          </p:cNvSpPr>
          <p:nvPr/>
        </p:nvSpPr>
        <p:spPr bwMode="auto">
          <a:xfrm>
            <a:off x="260252" y="6196818"/>
            <a:ext cx="2971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>
                <a:latin typeface="Calibri" pitchFamily="34" charset="0"/>
              </a:rPr>
              <a:t>Making Math Magic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28" grpId="0" animBg="1"/>
      <p:bldP spid="29" grpId="0"/>
      <p:bldP spid="30" grpId="0"/>
      <p:bldP spid="31" grpId="0" animBg="1"/>
      <p:bldP spid="32" grpId="0" animBg="1"/>
      <p:bldP spid="33" grpId="0"/>
      <p:bldP spid="34" grpId="0"/>
      <p:bldP spid="35" grpId="0" animBg="1"/>
      <p:bldP spid="36" grpId="0" animBg="1"/>
      <p:bldP spid="37" grpId="0"/>
      <p:bldP spid="38" grpId="0"/>
      <p:bldP spid="18" grpId="0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Looking at tables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066800" y="1524000"/>
          <a:ext cx="2560320" cy="4053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80160"/>
                <a:gridCol w="128016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>
                          <a:solidFill>
                            <a:schemeClr val="tx1"/>
                          </a:solidFill>
                          <a:latin typeface="Comic Sans MS" pitchFamily="66" charset="0"/>
                        </a:rPr>
                        <a:t>x</a:t>
                      </a:r>
                      <a:endParaRPr lang="en-US" sz="3200" dirty="0">
                        <a:solidFill>
                          <a:schemeClr val="tx1"/>
                        </a:solidFill>
                        <a:latin typeface="Comic Sans MS" pitchFamily="66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>
                          <a:solidFill>
                            <a:schemeClr val="tx1"/>
                          </a:solidFill>
                          <a:latin typeface="Comic Sans MS" pitchFamily="66" charset="0"/>
                        </a:rPr>
                        <a:t>y</a:t>
                      </a:r>
                      <a:endParaRPr lang="en-US" sz="3200" dirty="0">
                        <a:solidFill>
                          <a:schemeClr val="tx1"/>
                        </a:solidFill>
                        <a:latin typeface="Comic Sans MS" pitchFamily="66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>
                          <a:solidFill>
                            <a:schemeClr val="tx1"/>
                          </a:solidFill>
                          <a:latin typeface="Comic Sans MS" pitchFamily="66" charset="0"/>
                        </a:rPr>
                        <a:t>2</a:t>
                      </a:r>
                      <a:endParaRPr lang="en-US" sz="3200" dirty="0">
                        <a:solidFill>
                          <a:schemeClr val="tx1"/>
                        </a:solidFill>
                        <a:latin typeface="Comic Sans MS" pitchFamily="66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>
                          <a:solidFill>
                            <a:schemeClr val="tx1"/>
                          </a:solidFill>
                          <a:latin typeface="Comic Sans MS" pitchFamily="66" charset="0"/>
                        </a:rPr>
                        <a:t>3</a:t>
                      </a:r>
                      <a:endParaRPr lang="en-US" sz="3200" dirty="0">
                        <a:solidFill>
                          <a:schemeClr val="tx1"/>
                        </a:solidFill>
                        <a:latin typeface="Comic Sans MS" pitchFamily="66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>
                          <a:solidFill>
                            <a:schemeClr val="tx1"/>
                          </a:solidFill>
                          <a:latin typeface="Comic Sans MS" pitchFamily="66" charset="0"/>
                        </a:rPr>
                        <a:t>4</a:t>
                      </a:r>
                      <a:endParaRPr lang="en-US" sz="3200" dirty="0">
                        <a:solidFill>
                          <a:schemeClr val="tx1"/>
                        </a:solidFill>
                        <a:latin typeface="Comic Sans MS" pitchFamily="66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>
                          <a:solidFill>
                            <a:schemeClr val="tx1"/>
                          </a:solidFill>
                          <a:latin typeface="Comic Sans MS" pitchFamily="66" charset="0"/>
                        </a:rPr>
                        <a:t>6</a:t>
                      </a:r>
                      <a:endParaRPr lang="en-US" sz="3200" dirty="0">
                        <a:solidFill>
                          <a:schemeClr val="tx1"/>
                        </a:solidFill>
                        <a:latin typeface="Comic Sans MS" pitchFamily="66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>
                          <a:solidFill>
                            <a:schemeClr val="tx1"/>
                          </a:solidFill>
                          <a:latin typeface="Comic Sans MS" pitchFamily="66" charset="0"/>
                        </a:rPr>
                        <a:t>6</a:t>
                      </a:r>
                      <a:endParaRPr lang="en-US" sz="3200" dirty="0">
                        <a:solidFill>
                          <a:schemeClr val="tx1"/>
                        </a:solidFill>
                        <a:latin typeface="Comic Sans MS" pitchFamily="66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>
                          <a:solidFill>
                            <a:schemeClr val="tx1"/>
                          </a:solidFill>
                          <a:latin typeface="Comic Sans MS" pitchFamily="66" charset="0"/>
                        </a:rPr>
                        <a:t>9</a:t>
                      </a:r>
                      <a:endParaRPr lang="en-US" sz="3200" dirty="0">
                        <a:solidFill>
                          <a:schemeClr val="tx1"/>
                        </a:solidFill>
                        <a:latin typeface="Comic Sans MS" pitchFamily="66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>
                          <a:solidFill>
                            <a:schemeClr val="tx1"/>
                          </a:solidFill>
                          <a:latin typeface="Comic Sans MS" pitchFamily="66" charset="0"/>
                        </a:rPr>
                        <a:t>8</a:t>
                      </a:r>
                      <a:endParaRPr lang="en-US" sz="3200" dirty="0">
                        <a:solidFill>
                          <a:schemeClr val="tx1"/>
                        </a:solidFill>
                        <a:latin typeface="Comic Sans MS" pitchFamily="66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>
                          <a:solidFill>
                            <a:schemeClr val="tx1"/>
                          </a:solidFill>
                          <a:latin typeface="Comic Sans MS" pitchFamily="66" charset="0"/>
                        </a:rPr>
                        <a:t>12</a:t>
                      </a:r>
                      <a:endParaRPr lang="en-US" sz="3200" dirty="0">
                        <a:solidFill>
                          <a:schemeClr val="tx1"/>
                        </a:solidFill>
                        <a:latin typeface="Comic Sans MS" pitchFamily="66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3200">
                        <a:solidFill>
                          <a:schemeClr val="tx1"/>
                        </a:solidFill>
                        <a:latin typeface="Comic Sans MS" pitchFamily="66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3200" dirty="0">
                        <a:solidFill>
                          <a:schemeClr val="tx1"/>
                        </a:solidFill>
                        <a:latin typeface="Comic Sans MS" pitchFamily="66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>
                          <a:solidFill>
                            <a:schemeClr val="tx1"/>
                          </a:solidFill>
                          <a:latin typeface="Comic Sans MS" pitchFamily="66" charset="0"/>
                        </a:rPr>
                        <a:t>20</a:t>
                      </a:r>
                      <a:endParaRPr lang="en-US" sz="3200" dirty="0">
                        <a:solidFill>
                          <a:schemeClr val="tx1"/>
                        </a:solidFill>
                        <a:latin typeface="Comic Sans MS" pitchFamily="66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>
                          <a:solidFill>
                            <a:schemeClr val="tx1"/>
                          </a:solidFill>
                          <a:latin typeface="Comic Sans MS" pitchFamily="66" charset="0"/>
                        </a:rPr>
                        <a:t>?</a:t>
                      </a:r>
                      <a:endParaRPr lang="en-US" sz="3200" dirty="0">
                        <a:solidFill>
                          <a:schemeClr val="tx1"/>
                        </a:solidFill>
                        <a:latin typeface="Comic Sans MS" pitchFamily="66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4861810" y="1314271"/>
            <a:ext cx="39624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atin typeface="Comic Sans MS" pitchFamily="66" charset="0"/>
              </a:rPr>
              <a:t>Spencer notices that when you “jump” in the table both numbers gets multiplied by the same factor;</a:t>
            </a:r>
            <a:endParaRPr lang="en-US" sz="3200" dirty="0">
              <a:latin typeface="Comic Sans MS" pitchFamily="66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4857464" y="4227731"/>
            <a:ext cx="39624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atin typeface="Comic Sans MS" pitchFamily="66" charset="0"/>
              </a:rPr>
              <a:t>so he multiplies each initial number by 10 </a:t>
            </a:r>
            <a:endParaRPr lang="en-US" sz="3200" dirty="0">
              <a:latin typeface="Comic Sans MS" pitchFamily="66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59960" y="3003030"/>
            <a:ext cx="685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rgbClr val="FF0000"/>
                </a:solidFill>
                <a:latin typeface="Comic Sans MS" pitchFamily="66" charset="0"/>
              </a:rPr>
              <a:t>4</a:t>
            </a:r>
            <a:endParaRPr lang="en-US" sz="3600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4219730" y="2895600"/>
            <a:ext cx="685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rgbClr val="FF0000"/>
                </a:solidFill>
                <a:latin typeface="Comic Sans MS" pitchFamily="66" charset="0"/>
              </a:rPr>
              <a:t>4</a:t>
            </a:r>
            <a:endParaRPr lang="en-US" sz="3600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0" y="2590800"/>
            <a:ext cx="685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rgbClr val="FF0000"/>
                </a:solidFill>
                <a:latin typeface="Comic Sans MS" pitchFamily="66" charset="0"/>
              </a:rPr>
              <a:t>3</a:t>
            </a:r>
            <a:endParaRPr lang="en-US" sz="3600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4189750" y="2514600"/>
            <a:ext cx="685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rgbClr val="FF0000"/>
                </a:solidFill>
                <a:latin typeface="Comic Sans MS" pitchFamily="66" charset="0"/>
              </a:rPr>
              <a:t>3</a:t>
            </a:r>
            <a:endParaRPr lang="en-US" sz="3600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-74950" y="3657600"/>
            <a:ext cx="685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rgbClr val="FF0000"/>
                </a:solidFill>
                <a:latin typeface="Comic Sans MS" pitchFamily="66" charset="0"/>
              </a:rPr>
              <a:t>10</a:t>
            </a:r>
            <a:endParaRPr lang="en-US" sz="3600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4176010" y="3581400"/>
            <a:ext cx="685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rgbClr val="FF0000"/>
                </a:solidFill>
                <a:latin typeface="Comic Sans MS" pitchFamily="66" charset="0"/>
              </a:rPr>
              <a:t>10</a:t>
            </a:r>
            <a:endParaRPr lang="en-US" sz="3600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53" name="Left Bracket 52"/>
          <p:cNvSpPr/>
          <p:nvPr/>
        </p:nvSpPr>
        <p:spPr>
          <a:xfrm>
            <a:off x="533400" y="2362200"/>
            <a:ext cx="533400" cy="1219200"/>
          </a:xfrm>
          <a:prstGeom prst="leftBracket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Left Bracket 53"/>
          <p:cNvSpPr/>
          <p:nvPr/>
        </p:nvSpPr>
        <p:spPr>
          <a:xfrm flipH="1">
            <a:off x="3673840" y="2286000"/>
            <a:ext cx="533400" cy="1219200"/>
          </a:xfrm>
          <a:prstGeom prst="leftBracket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Left Bracket 54"/>
          <p:cNvSpPr/>
          <p:nvPr/>
        </p:nvSpPr>
        <p:spPr>
          <a:xfrm>
            <a:off x="533400" y="2362200"/>
            <a:ext cx="533400" cy="1752600"/>
          </a:xfrm>
          <a:prstGeom prst="leftBracket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Left Bracket 55"/>
          <p:cNvSpPr/>
          <p:nvPr/>
        </p:nvSpPr>
        <p:spPr>
          <a:xfrm flipH="1">
            <a:off x="3657600" y="2286000"/>
            <a:ext cx="533400" cy="1752600"/>
          </a:xfrm>
          <a:prstGeom prst="leftBracket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Left Bracket 56"/>
          <p:cNvSpPr/>
          <p:nvPr/>
        </p:nvSpPr>
        <p:spPr>
          <a:xfrm>
            <a:off x="533400" y="2362200"/>
            <a:ext cx="533400" cy="2895600"/>
          </a:xfrm>
          <a:prstGeom prst="leftBracket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Left Bracket 57"/>
          <p:cNvSpPr/>
          <p:nvPr/>
        </p:nvSpPr>
        <p:spPr>
          <a:xfrm flipH="1">
            <a:off x="3657600" y="2286000"/>
            <a:ext cx="533400" cy="2895600"/>
          </a:xfrm>
          <a:prstGeom prst="leftBracket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>
            <a:off x="2038064" y="5714517"/>
            <a:ext cx="48006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FF0000"/>
                </a:solidFill>
                <a:latin typeface="Comic Sans MS" pitchFamily="66" charset="0"/>
              </a:rPr>
              <a:t>Multiplicative Structure</a:t>
            </a:r>
            <a:endParaRPr lang="en-US" sz="3200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19" name="TextBox 7"/>
          <p:cNvSpPr txBox="1">
            <a:spLocks noChangeArrowheads="1"/>
          </p:cNvSpPr>
          <p:nvPr/>
        </p:nvSpPr>
        <p:spPr bwMode="auto">
          <a:xfrm>
            <a:off x="260252" y="6196818"/>
            <a:ext cx="2971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>
                <a:latin typeface="Calibri" pitchFamily="34" charset="0"/>
              </a:rPr>
              <a:t>Making Math Magic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2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0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6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31" grpId="1"/>
      <p:bldP spid="32" grpId="0"/>
      <p:bldP spid="32" grpId="1"/>
      <p:bldP spid="38" grpId="0"/>
      <p:bldP spid="38" grpId="1"/>
      <p:bldP spid="39" grpId="0"/>
      <p:bldP spid="39" grpId="1"/>
      <p:bldP spid="42" grpId="0"/>
      <p:bldP spid="43" grpId="0"/>
      <p:bldP spid="53" grpId="0" animBg="1"/>
      <p:bldP spid="53" grpId="1" animBg="1"/>
      <p:bldP spid="54" grpId="0" animBg="1"/>
      <p:bldP spid="54" grpId="1" animBg="1"/>
      <p:bldP spid="55" grpId="0" animBg="1"/>
      <p:bldP spid="55" grpId="1" animBg="1"/>
      <p:bldP spid="56" grpId="0" animBg="1"/>
      <p:bldP spid="56" grpId="1" animBg="1"/>
      <p:bldP spid="57" grpId="0" animBg="1"/>
      <p:bldP spid="58" grpId="0" animBg="1"/>
      <p:bldP spid="1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5129848"/>
            <a:ext cx="8458200" cy="1470025"/>
          </a:xfrm>
        </p:spPr>
        <p:txBody>
          <a:bodyPr/>
          <a:lstStyle/>
          <a:p>
            <a:pPr algn="l">
              <a:buClr>
                <a:srgbClr val="6FB7D7"/>
              </a:buClr>
              <a:defRPr/>
            </a:pPr>
            <a:r>
              <a:rPr lang="en-US" sz="3200" b="1" dirty="0" smtClean="0">
                <a:solidFill>
                  <a:srgbClr val="7030A0"/>
                </a:solidFill>
                <a:latin typeface="Comic Sans MS" pitchFamily="66" charset="0"/>
                <a:ea typeface="MS PGothic" pitchFamily="34" charset="-128"/>
              </a:rPr>
              <a:t>Standards for Mathematical Practice</a:t>
            </a:r>
            <a:endParaRPr lang="en-US" b="1" dirty="0" smtClean="0">
              <a:solidFill>
                <a:srgbClr val="7030A0"/>
              </a:solidFill>
              <a:latin typeface="Comic Sans MS" pitchFamily="66" charset="0"/>
              <a:ea typeface="MS PGothic" pitchFamily="34" charset="-128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" y="228600"/>
            <a:ext cx="8610600" cy="3962400"/>
          </a:xfrm>
        </p:spPr>
        <p:txBody>
          <a:bodyPr/>
          <a:lstStyle/>
          <a:p>
            <a:pPr marL="514350" lvl="1" indent="-514350" algn="l" eaLnBrk="1" hangingPunct="1">
              <a:buFont typeface="+mj-lt"/>
              <a:buAutoNum type="arabicPeriod"/>
            </a:pPr>
            <a:r>
              <a:rPr lang="en-US" b="1" dirty="0" smtClean="0">
                <a:solidFill>
                  <a:schemeClr val="tx1"/>
                </a:solidFill>
                <a:latin typeface="Calibri" pitchFamily="34" charset="0"/>
              </a:rPr>
              <a:t>Make sense of problems and persevere in solving them</a:t>
            </a:r>
          </a:p>
          <a:p>
            <a:pPr marL="514350" lvl="1" indent="-514350" algn="l" eaLnBrk="1" hangingPunct="1">
              <a:buFont typeface="+mj-lt"/>
              <a:buAutoNum type="arabicPeriod"/>
            </a:pPr>
            <a:r>
              <a:rPr lang="en-US" b="1" dirty="0" smtClean="0">
                <a:solidFill>
                  <a:schemeClr val="tx1"/>
                </a:solidFill>
                <a:latin typeface="Calibri" pitchFamily="34" charset="0"/>
              </a:rPr>
              <a:t>Reason abstractly and quantitatively  (contextualize and decontextualize)</a:t>
            </a:r>
          </a:p>
          <a:p>
            <a:pPr marL="514350" lvl="1" indent="-514350" algn="l" eaLnBrk="1" hangingPunct="1">
              <a:buFont typeface="+mj-lt"/>
              <a:buAutoNum type="arabicPeriod"/>
            </a:pPr>
            <a:r>
              <a:rPr lang="en-US" b="1" dirty="0" smtClean="0">
                <a:solidFill>
                  <a:schemeClr val="tx1"/>
                </a:solidFill>
                <a:latin typeface="Calibri" pitchFamily="34" charset="0"/>
              </a:rPr>
              <a:t>Construct viable arguments and critique the reasoning of others </a:t>
            </a:r>
          </a:p>
          <a:p>
            <a:pPr marL="514350" lvl="1" indent="-514350" algn="l" eaLnBrk="1" hangingPunct="1">
              <a:buFont typeface="+mj-lt"/>
              <a:buAutoNum type="arabicPeriod"/>
              <a:defRPr/>
            </a:pPr>
            <a:r>
              <a:rPr lang="en-US" b="1" dirty="0" smtClean="0">
                <a:solidFill>
                  <a:schemeClr val="tx1"/>
                </a:solidFill>
                <a:latin typeface="Calibri" pitchFamily="34" charset="0"/>
              </a:rPr>
              <a:t>Model with mathematics</a:t>
            </a:r>
          </a:p>
          <a:p>
            <a:pPr marL="514350" lvl="1" indent="-514350" algn="l" eaLnBrk="1" hangingPunct="1">
              <a:buFont typeface="+mj-lt"/>
              <a:buAutoNum type="arabicPeriod"/>
              <a:defRPr/>
            </a:pPr>
            <a:r>
              <a:rPr lang="en-US" b="1" dirty="0" smtClean="0">
                <a:solidFill>
                  <a:schemeClr val="tx1"/>
                </a:solidFill>
                <a:latin typeface="Calibri" pitchFamily="34" charset="0"/>
              </a:rPr>
              <a:t>Use appropriate tools strategically</a:t>
            </a:r>
          </a:p>
          <a:p>
            <a:pPr marL="514350" lvl="1" indent="-514350" algn="l" eaLnBrk="1" hangingPunct="1">
              <a:buFont typeface="+mj-lt"/>
              <a:buAutoNum type="arabicPeriod"/>
              <a:defRPr/>
            </a:pPr>
            <a:r>
              <a:rPr lang="en-US" b="1" dirty="0" smtClean="0">
                <a:solidFill>
                  <a:schemeClr val="tx1"/>
                </a:solidFill>
                <a:latin typeface="Calibri" pitchFamily="34" charset="0"/>
              </a:rPr>
              <a:t>Attend to precision</a:t>
            </a:r>
          </a:p>
          <a:p>
            <a:pPr marL="514350" lvl="1" indent="-514350" algn="l" eaLnBrk="1" hangingPunct="1">
              <a:buFont typeface="+mj-lt"/>
              <a:buAutoNum type="arabicPeriod"/>
              <a:defRPr/>
            </a:pPr>
            <a:r>
              <a:rPr lang="en-US" b="1" dirty="0" smtClean="0">
                <a:solidFill>
                  <a:schemeClr val="tx1"/>
                </a:solidFill>
                <a:latin typeface="Calibri" pitchFamily="34" charset="0"/>
              </a:rPr>
              <a:t>Look for and make use of structure</a:t>
            </a:r>
          </a:p>
          <a:p>
            <a:pPr marL="514350" lvl="1" indent="-514350" algn="l" eaLnBrk="1" hangingPunct="1">
              <a:buFont typeface="+mj-lt"/>
              <a:buAutoNum type="arabicPeriod"/>
              <a:defRPr/>
            </a:pPr>
            <a:r>
              <a:rPr lang="en-US" b="1" dirty="0" smtClean="0">
                <a:solidFill>
                  <a:schemeClr val="tx1"/>
                </a:solidFill>
                <a:latin typeface="Calibri" pitchFamily="34" charset="0"/>
              </a:rPr>
              <a:t>Look for and express regularity in repeated reasoning</a:t>
            </a:r>
          </a:p>
          <a:p>
            <a:pPr lvl="1" algn="l" eaLnBrk="1" hangingPunct="1"/>
            <a:endParaRPr lang="en-US" sz="3200" b="1" dirty="0" smtClean="0">
              <a:solidFill>
                <a:srgbClr val="993300"/>
              </a:solidFill>
            </a:endParaRPr>
          </a:p>
        </p:txBody>
      </p:sp>
      <p:sp>
        <p:nvSpPr>
          <p:cNvPr id="4" name="TextBox 7"/>
          <p:cNvSpPr txBox="1">
            <a:spLocks noChangeArrowheads="1"/>
          </p:cNvSpPr>
          <p:nvPr/>
        </p:nvSpPr>
        <p:spPr bwMode="auto">
          <a:xfrm>
            <a:off x="260252" y="6196818"/>
            <a:ext cx="2971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>
                <a:latin typeface="Calibri" pitchFamily="34" charset="0"/>
              </a:rPr>
              <a:t>Making Math Magic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609600"/>
            <a:ext cx="8229600" cy="4525963"/>
          </a:xfrm>
        </p:spPr>
        <p:txBody>
          <a:bodyPr/>
          <a:lstStyle/>
          <a:p>
            <a:pPr marL="342900" lvl="2" indent="-342900">
              <a:buNone/>
            </a:pPr>
            <a:r>
              <a:rPr lang="en-US" sz="4000" b="1" dirty="0" smtClean="0"/>
              <a:t>Look at these coordinates:</a:t>
            </a:r>
          </a:p>
          <a:p>
            <a:pPr marL="342900" lvl="2" indent="-342900">
              <a:buNone/>
            </a:pPr>
            <a:r>
              <a:rPr lang="en-US" sz="4000" b="1" dirty="0" smtClean="0"/>
              <a:t>(2,3), (4,6), (6,9), (8,12)</a:t>
            </a:r>
          </a:p>
          <a:p>
            <a:pPr marL="342900" lvl="2" indent="-342900">
              <a:buNone/>
            </a:pPr>
            <a:endParaRPr lang="en-US" sz="2000" b="1" dirty="0" smtClean="0"/>
          </a:p>
          <a:p>
            <a:pPr marL="342900" lvl="2" indent="-342900">
              <a:buNone/>
            </a:pPr>
            <a:r>
              <a:rPr lang="en-US" sz="4000" b="1" dirty="0" smtClean="0"/>
              <a:t>If we continue the pattern, predict </a:t>
            </a:r>
          </a:p>
          <a:p>
            <a:pPr marL="342900" lvl="2" indent="-342900">
              <a:buNone/>
            </a:pPr>
            <a:r>
              <a:rPr lang="en-US" sz="4000" b="1" dirty="0" smtClean="0"/>
              <a:t>(12, ___)</a:t>
            </a:r>
          </a:p>
          <a:p>
            <a:pPr marL="342900" lvl="2" indent="-342900">
              <a:buNone/>
            </a:pPr>
            <a:endParaRPr lang="en-US" sz="2000" b="1" dirty="0" smtClean="0"/>
          </a:p>
          <a:p>
            <a:pPr marL="342900" lvl="2" indent="-342900">
              <a:buNone/>
            </a:pPr>
            <a:r>
              <a:rPr lang="en-US" sz="4000" b="1" dirty="0" smtClean="0"/>
              <a:t>Graph the ordered pairs.</a:t>
            </a:r>
          </a:p>
          <a:p>
            <a:pPr marL="342900" lvl="2" indent="-342900">
              <a:buNone/>
            </a:pPr>
            <a:r>
              <a:rPr lang="en-US" sz="4000" b="1" dirty="0" smtClean="0"/>
              <a:t>What do you notice?</a:t>
            </a:r>
          </a:p>
          <a:p>
            <a:endParaRPr lang="en-US" dirty="0"/>
          </a:p>
        </p:txBody>
      </p:sp>
      <p:sp>
        <p:nvSpPr>
          <p:cNvPr id="4" name="TextBox 7"/>
          <p:cNvSpPr txBox="1">
            <a:spLocks noChangeArrowheads="1"/>
          </p:cNvSpPr>
          <p:nvPr/>
        </p:nvSpPr>
        <p:spPr bwMode="auto">
          <a:xfrm>
            <a:off x="260252" y="6196818"/>
            <a:ext cx="2971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>
                <a:latin typeface="Calibri" pitchFamily="34" charset="0"/>
              </a:rPr>
              <a:t>Making Math Magic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685800"/>
            <a:ext cx="8229600" cy="4525963"/>
          </a:xfrm>
        </p:spPr>
        <p:txBody>
          <a:bodyPr/>
          <a:lstStyle/>
          <a:p>
            <a:pPr marL="342900" lvl="2" indent="-342900">
              <a:buNone/>
            </a:pPr>
            <a:r>
              <a:rPr lang="en-US" sz="4000" b="1" dirty="0" smtClean="0"/>
              <a:t>Look at these coordinates:</a:t>
            </a:r>
          </a:p>
          <a:p>
            <a:pPr marL="342900" lvl="2" indent="-342900">
              <a:buNone/>
            </a:pPr>
            <a:r>
              <a:rPr lang="en-US" sz="4000" b="1" dirty="0" smtClean="0"/>
              <a:t>(2,7), (4,11), (6,15), (8,19)</a:t>
            </a:r>
          </a:p>
          <a:p>
            <a:pPr marL="342900" lvl="2" indent="-342900">
              <a:buNone/>
            </a:pPr>
            <a:endParaRPr lang="en-US" sz="2000" b="1" dirty="0" smtClean="0"/>
          </a:p>
          <a:p>
            <a:pPr marL="342900" lvl="2" indent="-342900">
              <a:buNone/>
            </a:pPr>
            <a:r>
              <a:rPr lang="en-US" sz="4000" b="1" dirty="0" smtClean="0"/>
              <a:t>If we continue the pattern, predict </a:t>
            </a:r>
          </a:p>
          <a:p>
            <a:pPr marL="342900" lvl="2" indent="-342900">
              <a:buNone/>
            </a:pPr>
            <a:r>
              <a:rPr lang="en-US" sz="4000" b="1" dirty="0" smtClean="0"/>
              <a:t>(12, ___)</a:t>
            </a:r>
          </a:p>
          <a:p>
            <a:pPr marL="342900" lvl="2" indent="-342900">
              <a:buNone/>
            </a:pPr>
            <a:endParaRPr lang="en-US" sz="2000" b="1" dirty="0" smtClean="0"/>
          </a:p>
          <a:p>
            <a:pPr marL="342900" lvl="2" indent="-342900">
              <a:buNone/>
            </a:pPr>
            <a:r>
              <a:rPr lang="en-US" sz="4000" b="1" dirty="0" smtClean="0"/>
              <a:t>Graph the ordered pairs.</a:t>
            </a:r>
          </a:p>
          <a:p>
            <a:pPr marL="342900" lvl="2" indent="-342900">
              <a:buNone/>
            </a:pPr>
            <a:r>
              <a:rPr lang="en-US" sz="4000" b="1" dirty="0" smtClean="0"/>
              <a:t>What do you notice?</a:t>
            </a:r>
          </a:p>
          <a:p>
            <a:endParaRPr lang="en-US" dirty="0"/>
          </a:p>
        </p:txBody>
      </p:sp>
      <p:sp>
        <p:nvSpPr>
          <p:cNvPr id="4" name="TextBox 7"/>
          <p:cNvSpPr txBox="1">
            <a:spLocks noChangeArrowheads="1"/>
          </p:cNvSpPr>
          <p:nvPr/>
        </p:nvSpPr>
        <p:spPr bwMode="auto">
          <a:xfrm>
            <a:off x="260252" y="6196818"/>
            <a:ext cx="2971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>
                <a:latin typeface="Calibri" pitchFamily="34" charset="0"/>
              </a:rPr>
              <a:t>Making Math Magic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762000"/>
            <a:ext cx="8229600" cy="4525963"/>
          </a:xfrm>
        </p:spPr>
        <p:txBody>
          <a:bodyPr/>
          <a:lstStyle/>
          <a:p>
            <a:r>
              <a:rPr lang="en-US" sz="4400" b="1" dirty="0" smtClean="0"/>
              <a:t>Compare your two graphs</a:t>
            </a:r>
          </a:p>
          <a:p>
            <a:endParaRPr lang="en-US" sz="4400" b="1" dirty="0" smtClean="0"/>
          </a:p>
          <a:p>
            <a:r>
              <a:rPr lang="en-US" sz="4400" b="1" dirty="0" smtClean="0"/>
              <a:t>Which of the two graphs shows a proportional relationship?</a:t>
            </a:r>
          </a:p>
          <a:p>
            <a:endParaRPr lang="en-US" sz="4400" b="1" dirty="0" smtClean="0"/>
          </a:p>
          <a:p>
            <a:r>
              <a:rPr lang="en-US" sz="4400" b="1" dirty="0" smtClean="0"/>
              <a:t>Why?</a:t>
            </a:r>
            <a:endParaRPr lang="en-US" sz="4400" b="1" dirty="0"/>
          </a:p>
        </p:txBody>
      </p:sp>
      <p:sp>
        <p:nvSpPr>
          <p:cNvPr id="4" name="TextBox 7"/>
          <p:cNvSpPr txBox="1">
            <a:spLocks noChangeArrowheads="1"/>
          </p:cNvSpPr>
          <p:nvPr/>
        </p:nvSpPr>
        <p:spPr bwMode="auto">
          <a:xfrm>
            <a:off x="260252" y="6196818"/>
            <a:ext cx="2971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>
                <a:latin typeface="Calibri" pitchFamily="34" charset="0"/>
              </a:rPr>
              <a:t>Making Math Magic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24000"/>
            <a:ext cx="7772400" cy="4038601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sz="6700" dirty="0" smtClean="0"/>
              <a:t>Match 2 equivalent </a:t>
            </a:r>
            <a:br>
              <a:rPr lang="en-US" sz="6700" dirty="0" smtClean="0"/>
            </a:br>
            <a:r>
              <a:rPr lang="en-US" sz="6700" dirty="0"/>
              <a:t> </a:t>
            </a:r>
            <a:r>
              <a:rPr lang="en-US" sz="6700" dirty="0" smtClean="0"/>
              <a:t>     equations.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 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pic>
        <p:nvPicPr>
          <p:cNvPr id="4" name="Picture 3" descr="C:\Users\Ann\AppData\Local\Microsoft\Windows\Temporary Internet Files\Content.IE5\L95M7TT6\MC900241171[1].wmf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39000" y="4953000"/>
            <a:ext cx="1524000" cy="1663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609600" y="304800"/>
            <a:ext cx="78486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 smtClean="0"/>
              <a:t>Equivalent Equations</a:t>
            </a:r>
            <a:endParaRPr lang="en-US" sz="4400" b="1" dirty="0"/>
          </a:p>
        </p:txBody>
      </p:sp>
      <p:sp>
        <p:nvSpPr>
          <p:cNvPr id="6" name="TextBox 7"/>
          <p:cNvSpPr txBox="1">
            <a:spLocks noChangeArrowheads="1"/>
          </p:cNvSpPr>
          <p:nvPr/>
        </p:nvSpPr>
        <p:spPr bwMode="auto">
          <a:xfrm>
            <a:off x="260252" y="6196818"/>
            <a:ext cx="2971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>
                <a:latin typeface="Calibri" pitchFamily="34" charset="0"/>
              </a:rPr>
              <a:t>Making Math Magic</a:t>
            </a:r>
          </a:p>
        </p:txBody>
      </p:sp>
      <p:pic>
        <p:nvPicPr>
          <p:cNvPr id="22530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50000" r="50000"/>
          <a:stretch/>
        </p:blipFill>
        <p:spPr bwMode="auto">
          <a:xfrm rot="1767203">
            <a:off x="6646163" y="1478460"/>
            <a:ext cx="2125661" cy="108813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22531" name="Picture 3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r="50000" b="50000"/>
          <a:stretch/>
        </p:blipFill>
        <p:spPr bwMode="auto">
          <a:xfrm rot="19924130">
            <a:off x="1350729" y="1502885"/>
            <a:ext cx="2133600" cy="1092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22532" name="Picture 4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50000" b="50000"/>
          <a:stretch/>
        </p:blipFill>
        <p:spPr bwMode="auto">
          <a:xfrm>
            <a:off x="4114800" y="1295400"/>
            <a:ext cx="2125660" cy="108813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22533" name="Picture 5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50000" t="51610"/>
          <a:stretch/>
        </p:blipFill>
        <p:spPr bwMode="auto">
          <a:xfrm>
            <a:off x="3429000" y="5105400"/>
            <a:ext cx="2196386" cy="108813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746152" y="742574"/>
            <a:ext cx="5921814" cy="1107996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en-US" sz="6600" b="1" cap="all" dirty="0" smtClean="0">
                <a:ln w="0"/>
                <a:solidFill>
                  <a:srgbClr val="6600FF"/>
                </a:solidFill>
                <a:effectLst>
                  <a:reflection blurRad="12700" stA="50000" endPos="50000" dist="5000" dir="5400000" sy="-100000" rotWithShape="0"/>
                </a:effectLst>
                <a:ea typeface="+mn-ea"/>
              </a:rPr>
              <a:t>Probability</a:t>
            </a:r>
            <a:endParaRPr lang="en-US" sz="6600" b="1" cap="all" dirty="0">
              <a:ln w="0"/>
              <a:solidFill>
                <a:srgbClr val="6600FF"/>
              </a:solidFill>
              <a:effectLst>
                <a:reflection blurRad="12700" stA="50000" endPos="50000" dist="5000" dir="5400000" sy="-100000" rotWithShape="0"/>
              </a:effectLst>
              <a:ea typeface="+mn-ea"/>
            </a:endParaRPr>
          </a:p>
        </p:txBody>
      </p:sp>
      <p:pic>
        <p:nvPicPr>
          <p:cNvPr id="27650" name="Picture 2" descr="C:\Users\Rhonda Burns\AppData\Local\Microsoft\Windows\Temporary Internet Files\Content.IE5\EHRGS7L5\MP900385333[1]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6462" r="8102" b="18454"/>
          <a:stretch/>
        </p:blipFill>
        <p:spPr bwMode="auto">
          <a:xfrm>
            <a:off x="1746152" y="2187990"/>
            <a:ext cx="2737174" cy="36576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7"/>
          <p:cNvSpPr txBox="1">
            <a:spLocks noChangeArrowheads="1"/>
          </p:cNvSpPr>
          <p:nvPr/>
        </p:nvSpPr>
        <p:spPr bwMode="auto">
          <a:xfrm>
            <a:off x="260252" y="6196818"/>
            <a:ext cx="2971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>
                <a:latin typeface="Calibri" pitchFamily="34" charset="0"/>
              </a:rPr>
              <a:t>Making Math Magic</a:t>
            </a:r>
          </a:p>
        </p:txBody>
      </p:sp>
      <p:pic>
        <p:nvPicPr>
          <p:cNvPr id="27651" name="Picture 3" descr="C:\Users\Rhonda Burns\AppData\Local\Microsoft\Windows\Temporary Internet Files\Content.IE5\XGDSUQVT\MP900385320[1]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4708" y="2187990"/>
            <a:ext cx="2612571" cy="36576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 idx="4294967295"/>
          </p:nvPr>
        </p:nvSpPr>
        <p:spPr>
          <a:xfrm>
            <a:off x="304800" y="457200"/>
            <a:ext cx="8229600" cy="3733800"/>
          </a:xfrm>
        </p:spPr>
        <p:txBody>
          <a:bodyPr/>
          <a:lstStyle/>
          <a:p>
            <a:r>
              <a:rPr lang="en-US" b="1" dirty="0" smtClean="0"/>
              <a:t>What is the difference between probability and odds?</a:t>
            </a:r>
            <a:endParaRPr lang="en-US" b="1" dirty="0"/>
          </a:p>
        </p:txBody>
      </p:sp>
      <p:pic>
        <p:nvPicPr>
          <p:cNvPr id="28674" name="Picture 2" descr="C:\Users\Rhonda Burns\AppData\Local\Microsoft\Windows\Temporary Internet Files\Content.IE5\EHRGS7L5\MC900434786[1]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14924">
            <a:off x="5508069" y="3069669"/>
            <a:ext cx="2819172" cy="281917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260252" y="6196818"/>
            <a:ext cx="2971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>
                <a:latin typeface="Calibri" pitchFamily="34" charset="0"/>
              </a:rPr>
              <a:t>Making Math Magic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 idx="4294967295"/>
          </p:nvPr>
        </p:nvSpPr>
        <p:spPr>
          <a:xfrm>
            <a:off x="609600" y="0"/>
            <a:ext cx="8229600" cy="1828800"/>
          </a:xfrm>
        </p:spPr>
        <p:txBody>
          <a:bodyPr/>
          <a:lstStyle/>
          <a:p>
            <a:r>
              <a:rPr lang="en-US" b="1" dirty="0" smtClean="0"/>
              <a:t>Wildlife Sampling</a:t>
            </a:r>
            <a:endParaRPr lang="en-US" b="1" dirty="0"/>
          </a:p>
        </p:txBody>
      </p:sp>
      <p:sp>
        <p:nvSpPr>
          <p:cNvPr id="11" name="Content Placeholder 10"/>
          <p:cNvSpPr>
            <a:spLocks noGrp="1"/>
          </p:cNvSpPr>
          <p:nvPr>
            <p:ph idx="4294967295"/>
          </p:nvPr>
        </p:nvSpPr>
        <p:spPr>
          <a:xfrm>
            <a:off x="609600" y="1219200"/>
            <a:ext cx="7391400" cy="3382963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To save time, we have “captured, tagged, and released” fish in your lake (paper bag).</a:t>
            </a:r>
          </a:p>
          <a:p>
            <a:pPr marL="0" indent="0">
              <a:buNone/>
            </a:pPr>
            <a:endParaRPr lang="en-US" sz="1000" dirty="0" smtClean="0"/>
          </a:p>
          <a:p>
            <a:pPr marL="0" indent="0">
              <a:buNone/>
            </a:pPr>
            <a:r>
              <a:rPr lang="en-US" dirty="0" smtClean="0"/>
              <a:t>Capture a net of fish, count the tagged fish </a:t>
            </a:r>
            <a:r>
              <a:rPr lang="en-US" smtClean="0"/>
              <a:t>(</a:t>
            </a:r>
            <a:r>
              <a:rPr lang="en-US" smtClean="0"/>
              <a:t>white</a:t>
            </a:r>
            <a:r>
              <a:rPr lang="en-US" smtClean="0"/>
              <a:t> </a:t>
            </a:r>
            <a:r>
              <a:rPr lang="en-US" dirty="0" smtClean="0"/>
              <a:t>beans) and the total of your catch.  </a:t>
            </a:r>
          </a:p>
          <a:p>
            <a:pPr marL="0" indent="0">
              <a:buNone/>
            </a:pPr>
            <a:endParaRPr lang="en-US" sz="1000" dirty="0" smtClean="0"/>
          </a:p>
          <a:p>
            <a:pPr marL="0" indent="0">
              <a:buNone/>
            </a:pPr>
            <a:r>
              <a:rPr lang="en-US" dirty="0" smtClean="0"/>
              <a:t>Repeat until you are satisfied with your date.</a:t>
            </a:r>
          </a:p>
          <a:p>
            <a:pPr marL="0" indent="0">
              <a:buNone/>
            </a:pPr>
            <a:r>
              <a:rPr lang="en-US" dirty="0" smtClean="0"/>
              <a:t>From that data, predict the total fish in the lake.</a:t>
            </a:r>
            <a:endParaRPr lang="en-US" dirty="0"/>
          </a:p>
        </p:txBody>
      </p:sp>
      <p:sp>
        <p:nvSpPr>
          <p:cNvPr id="5" name="TextBox 7"/>
          <p:cNvSpPr txBox="1">
            <a:spLocks noChangeArrowheads="1"/>
          </p:cNvSpPr>
          <p:nvPr/>
        </p:nvSpPr>
        <p:spPr bwMode="auto">
          <a:xfrm>
            <a:off x="260252" y="6196818"/>
            <a:ext cx="2971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>
                <a:latin typeface="Calibri" pitchFamily="34" charset="0"/>
              </a:rPr>
              <a:t>Making Math Magic</a:t>
            </a:r>
          </a:p>
        </p:txBody>
      </p:sp>
      <p:pic>
        <p:nvPicPr>
          <p:cNvPr id="1026" name="Picture 2" descr="C:\Users\vonda\AppData\Local\Microsoft\Windows\Temporary Internet Files\Content.IE5\MEZFKUYP\Little_Fish_png_by_AbsurdWordPreferred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43600" y="5257800"/>
            <a:ext cx="2029806" cy="1137537"/>
          </a:xfrm>
          <a:prstGeom prst="rect">
            <a:avLst/>
          </a:prstGeom>
          <a:noFill/>
        </p:spPr>
      </p:pic>
      <p:pic>
        <p:nvPicPr>
          <p:cNvPr id="6" name="Picture 2" descr="C:\Users\vonda\AppData\Local\Microsoft\Windows\Temporary Internet Files\Content.IE5\MEZFKUYP\Little_Fish_png_by_AbsurdWordPreferred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28800" y="5181600"/>
            <a:ext cx="2029806" cy="1137537"/>
          </a:xfrm>
          <a:prstGeom prst="rect">
            <a:avLst/>
          </a:prstGeom>
          <a:noFill/>
        </p:spPr>
      </p:pic>
      <p:pic>
        <p:nvPicPr>
          <p:cNvPr id="7" name="Picture 2" descr="C:\Users\vonda\AppData\Local\Microsoft\Windows\Temporary Internet Files\Content.IE5\MEZFKUYP\Little_Fish_png_by_AbsurdWordPreferred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0" y="5105400"/>
            <a:ext cx="2029806" cy="11375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609600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en-US" sz="4400" b="1" dirty="0" smtClean="0">
                <a:solidFill>
                  <a:srgbClr val="7030A0"/>
                </a:solidFill>
              </a:rPr>
              <a:t>Proportional Thinkers…. </a:t>
            </a:r>
          </a:p>
          <a:p>
            <a:r>
              <a:rPr lang="en-US" dirty="0" smtClean="0"/>
              <a:t>have a sense of </a:t>
            </a:r>
            <a:r>
              <a:rPr lang="en-US" dirty="0" err="1" smtClean="0"/>
              <a:t>covariation</a:t>
            </a:r>
            <a:r>
              <a:rPr lang="en-US" dirty="0" smtClean="0"/>
              <a:t> - they understand relationships in which two quantities vary together and are able to see how the variation in one coincides with the variation in another. </a:t>
            </a:r>
          </a:p>
          <a:p>
            <a:endParaRPr lang="en-US" sz="1800" dirty="0" smtClean="0"/>
          </a:p>
          <a:p>
            <a:r>
              <a:rPr lang="en-US" dirty="0" smtClean="0"/>
              <a:t>recognize which real-world situations are proportional relationships and which are non-proportional relationships.</a:t>
            </a:r>
          </a:p>
          <a:p>
            <a:pPr>
              <a:buNone/>
            </a:pPr>
            <a:endParaRPr lang="en-US" dirty="0" smtClean="0"/>
          </a:p>
        </p:txBody>
      </p:sp>
      <p:sp>
        <p:nvSpPr>
          <p:cNvPr id="4" name="Title 1"/>
          <p:cNvSpPr txBox="1">
            <a:spLocks/>
          </p:cNvSpPr>
          <p:nvPr/>
        </p:nvSpPr>
        <p:spPr bwMode="auto">
          <a:xfrm>
            <a:off x="6324600" y="5867400"/>
            <a:ext cx="28194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ＭＳ Ｐゴシック" charset="0"/>
                <a:cs typeface="ＭＳ Ｐゴシック" charset="0"/>
              </a:rPr>
              <a:t> Lamon (1999)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ＭＳ Ｐゴシック" charset="0"/>
              <a:cs typeface="ＭＳ Ｐゴシック" charset="0"/>
            </a:endParaRPr>
          </a:p>
        </p:txBody>
      </p:sp>
      <p:sp>
        <p:nvSpPr>
          <p:cNvPr id="5" name="TextBox 7"/>
          <p:cNvSpPr txBox="1">
            <a:spLocks noChangeArrowheads="1"/>
          </p:cNvSpPr>
          <p:nvPr/>
        </p:nvSpPr>
        <p:spPr bwMode="auto">
          <a:xfrm>
            <a:off x="260252" y="6196818"/>
            <a:ext cx="2971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>
                <a:latin typeface="Calibri" pitchFamily="34" charset="0"/>
              </a:rPr>
              <a:t>Making Math Magic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685800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 </a:t>
            </a:r>
            <a:r>
              <a:rPr lang="en-US" sz="4400" b="1" dirty="0" smtClean="0">
                <a:solidFill>
                  <a:srgbClr val="7030A0"/>
                </a:solidFill>
              </a:rPr>
              <a:t>Proportional Thinkers….</a:t>
            </a:r>
          </a:p>
          <a:p>
            <a:r>
              <a:rPr lang="en-US" dirty="0" smtClean="0"/>
              <a:t>develop a wide variety of strategies for solving proportions or comparing ratios, most of which are based on informal strategies rather than algorithms. </a:t>
            </a:r>
          </a:p>
          <a:p>
            <a:endParaRPr lang="en-US" dirty="0" smtClean="0"/>
          </a:p>
          <a:p>
            <a:r>
              <a:rPr lang="en-US" dirty="0" smtClean="0"/>
              <a:t>understand a ratio as a distinct entity - it represents a relationship that is different from the items it is comparing. </a:t>
            </a:r>
          </a:p>
          <a:p>
            <a:endParaRPr lang="en-US" dirty="0"/>
          </a:p>
        </p:txBody>
      </p:sp>
      <p:sp>
        <p:nvSpPr>
          <p:cNvPr id="4" name="Title 1"/>
          <p:cNvSpPr txBox="1">
            <a:spLocks/>
          </p:cNvSpPr>
          <p:nvPr/>
        </p:nvSpPr>
        <p:spPr bwMode="auto">
          <a:xfrm>
            <a:off x="6324600" y="5867400"/>
            <a:ext cx="28194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ＭＳ Ｐゴシック" charset="0"/>
                <a:cs typeface="ＭＳ Ｐゴシック" charset="0"/>
              </a:rPr>
              <a:t> Lamon (1999)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ＭＳ Ｐゴシック" charset="0"/>
              <a:cs typeface="ＭＳ Ｐゴシック" charset="0"/>
            </a:endParaRPr>
          </a:p>
        </p:txBody>
      </p:sp>
      <p:sp>
        <p:nvSpPr>
          <p:cNvPr id="5" name="TextBox 7"/>
          <p:cNvSpPr txBox="1">
            <a:spLocks noChangeArrowheads="1"/>
          </p:cNvSpPr>
          <p:nvPr/>
        </p:nvSpPr>
        <p:spPr bwMode="auto">
          <a:xfrm>
            <a:off x="260252" y="6196818"/>
            <a:ext cx="2971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>
                <a:latin typeface="Calibri" pitchFamily="34" charset="0"/>
              </a:rPr>
              <a:t>Making Math Magic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tle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1447800"/>
          </a:xfrm>
        </p:spPr>
        <p:txBody>
          <a:bodyPr/>
          <a:lstStyle/>
          <a:p>
            <a:r>
              <a:rPr lang="en-US" sz="5400" b="1" dirty="0" smtClean="0"/>
              <a:t>YAWN</a:t>
            </a:r>
            <a:endParaRPr lang="en-US" sz="5400" dirty="0" smtClean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81000" y="1905000"/>
            <a:ext cx="7854950" cy="4648200"/>
          </a:xfrm>
        </p:spPr>
        <p:txBody>
          <a:bodyPr>
            <a:normAutofit fontScale="77500" lnSpcReduction="20000"/>
          </a:bodyPr>
          <a:lstStyle/>
          <a:p>
            <a:pPr>
              <a:defRPr/>
            </a:pPr>
            <a:r>
              <a:rPr lang="en-US" dirty="0" smtClean="0"/>
              <a:t>	</a:t>
            </a:r>
            <a:endParaRPr lang="en-US" sz="4400" dirty="0" smtClean="0"/>
          </a:p>
          <a:p>
            <a:pPr algn="l">
              <a:defRPr/>
            </a:pPr>
            <a:r>
              <a:rPr lang="en-US" sz="4400" dirty="0" smtClean="0">
                <a:solidFill>
                  <a:schemeClr val="tx1"/>
                </a:solidFill>
              </a:rPr>
              <a:t>	</a:t>
            </a:r>
            <a:endParaRPr lang="en-US" sz="6200" dirty="0" smtClean="0">
              <a:solidFill>
                <a:schemeClr val="tx1"/>
              </a:solidFill>
            </a:endParaRPr>
          </a:p>
          <a:p>
            <a:pPr algn="l">
              <a:defRPr/>
            </a:pPr>
            <a:r>
              <a:rPr lang="en-US" sz="6200" dirty="0" smtClean="0">
                <a:solidFill>
                  <a:schemeClr val="tx1"/>
                </a:solidFill>
              </a:rPr>
              <a:t>		</a:t>
            </a:r>
            <a:r>
              <a:rPr lang="en-US" sz="6200" b="1" dirty="0" smtClean="0">
                <a:ln>
                  <a:solidFill>
                    <a:schemeClr val="tx1"/>
                  </a:solidFill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Y</a:t>
            </a:r>
            <a:r>
              <a:rPr lang="en-US" sz="6200" b="1" dirty="0" smtClean="0">
                <a:ln>
                  <a:solidFill>
                    <a:schemeClr val="tx1"/>
                  </a:solidFill>
                </a:ln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es</a:t>
            </a:r>
          </a:p>
          <a:p>
            <a:pPr algn="l">
              <a:defRPr/>
            </a:pPr>
            <a:r>
              <a:rPr lang="en-US" sz="6200" b="1" dirty="0" smtClean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</a:rPr>
              <a:t>		</a:t>
            </a:r>
            <a:r>
              <a:rPr lang="en-US" sz="6200" b="1" dirty="0" smtClean="0">
                <a:ln>
                  <a:solidFill>
                    <a:schemeClr val="tx1"/>
                  </a:solidFill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</a:t>
            </a:r>
            <a:r>
              <a:rPr lang="en-US" sz="6200" b="1" dirty="0" smtClean="0">
                <a:ln>
                  <a:solidFill>
                    <a:schemeClr val="tx1"/>
                  </a:solidFill>
                </a:ln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lmost</a:t>
            </a:r>
          </a:p>
          <a:p>
            <a:pPr algn="l">
              <a:defRPr/>
            </a:pPr>
            <a:r>
              <a:rPr lang="en-US" sz="6200" b="1" dirty="0" smtClean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</a:rPr>
              <a:t>		</a:t>
            </a:r>
            <a:r>
              <a:rPr lang="en-US" sz="6200" b="1" dirty="0" smtClean="0">
                <a:ln>
                  <a:solidFill>
                    <a:schemeClr val="tx1"/>
                  </a:solidFill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</a:t>
            </a:r>
            <a:r>
              <a:rPr lang="en-US" sz="6200" b="1" dirty="0" smtClean="0">
                <a:ln>
                  <a:solidFill>
                    <a:schemeClr val="tx1"/>
                  </a:solidFill>
                </a:ln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ondering</a:t>
            </a:r>
          </a:p>
          <a:p>
            <a:pPr algn="l">
              <a:defRPr/>
            </a:pPr>
            <a:r>
              <a:rPr lang="en-US" sz="6200" b="1" dirty="0" smtClean="0">
                <a:solidFill>
                  <a:schemeClr val="tx1"/>
                </a:solidFill>
              </a:rPr>
              <a:t>		</a:t>
            </a:r>
            <a:r>
              <a:rPr lang="en-US" sz="6200" b="1" dirty="0" smtClean="0">
                <a:ln>
                  <a:solidFill>
                    <a:schemeClr val="tx1"/>
                  </a:solidFill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</a:t>
            </a:r>
            <a:r>
              <a:rPr lang="en-US" sz="6200" b="1" dirty="0" smtClean="0">
                <a:ln>
                  <a:solidFill>
                    <a:schemeClr val="tx1"/>
                  </a:solidFill>
                </a:ln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</a:t>
            </a:r>
          </a:p>
          <a:p>
            <a:pPr>
              <a:defRPr/>
            </a:pPr>
            <a:r>
              <a:rPr lang="en-US" sz="4400" dirty="0" smtClean="0"/>
              <a:t> </a:t>
            </a:r>
          </a:p>
          <a:p>
            <a:pPr>
              <a:defRPr/>
            </a:pPr>
            <a:endParaRPr lang="en-US" b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>
              <a:defRPr/>
            </a:pP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24582" name="Picture 7" descr="C:\Users\Ann\AppData\Local\Microsoft\Windows\Temporary Internet Files\Content.IE5\0JFP42JW\MP900427752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00" y="4240713"/>
            <a:ext cx="1676400" cy="2133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7" name="Rectangle 6"/>
          <p:cNvSpPr/>
          <p:nvPr/>
        </p:nvSpPr>
        <p:spPr>
          <a:xfrm>
            <a:off x="838200" y="1295400"/>
            <a:ext cx="7696200" cy="107721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buFont typeface="Arial" charset="0"/>
              <a:buNone/>
              <a:defRPr/>
            </a:pPr>
            <a:r>
              <a:rPr lang="en-US" sz="3200" i="1" dirty="0">
                <a:latin typeface="+mj-lt"/>
              </a:rPr>
              <a:t>Thinking about </a:t>
            </a:r>
            <a:r>
              <a:rPr lang="en-US" sz="3200" i="1" u="sng" dirty="0" smtClean="0">
                <a:latin typeface="+mj-lt"/>
              </a:rPr>
              <a:t>Proportional Reasoning, </a:t>
            </a:r>
            <a:r>
              <a:rPr lang="en-US" sz="3200" dirty="0">
                <a:latin typeface="+mj-lt"/>
              </a:rPr>
              <a:t>what was a</a:t>
            </a:r>
            <a:endParaRPr lang="en-US" sz="3200" i="1" u="sng" dirty="0">
              <a:latin typeface="+mj-lt"/>
            </a:endParaRPr>
          </a:p>
        </p:txBody>
      </p:sp>
      <p:sp>
        <p:nvSpPr>
          <p:cNvPr id="12" name="TextBox 7"/>
          <p:cNvSpPr txBox="1">
            <a:spLocks noChangeArrowheads="1"/>
          </p:cNvSpPr>
          <p:nvPr/>
        </p:nvSpPr>
        <p:spPr bwMode="auto">
          <a:xfrm>
            <a:off x="260252" y="6196818"/>
            <a:ext cx="2971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>
                <a:latin typeface="Calibri" pitchFamily="34" charset="0"/>
              </a:rPr>
              <a:t>Making Math Magic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/>
          </p:cNvSpPr>
          <p:nvPr>
            <p:ph type="title"/>
          </p:nvPr>
        </p:nvSpPr>
        <p:spPr>
          <a:xfrm>
            <a:off x="381000" y="152400"/>
            <a:ext cx="8229600" cy="1143000"/>
          </a:xfrm>
        </p:spPr>
        <p:txBody>
          <a:bodyPr/>
          <a:lstStyle/>
          <a:p>
            <a:pPr eaLnBrk="1" hangingPunct="1"/>
            <a:r>
              <a:rPr lang="en-US" sz="4000" b="1" dirty="0" smtClean="0">
                <a:ea typeface="ＭＳ Ｐゴシック" pitchFamily="34" charset="-128"/>
              </a:rPr>
              <a:t>In short….</a:t>
            </a:r>
          </a:p>
        </p:txBody>
      </p:sp>
      <p:sp>
        <p:nvSpPr>
          <p:cNvPr id="7171" name="Rectangle 3"/>
          <p:cNvSpPr>
            <a:spLocks noGrp="1"/>
          </p:cNvSpPr>
          <p:nvPr>
            <p:ph type="body" idx="1"/>
          </p:nvPr>
        </p:nvSpPr>
        <p:spPr>
          <a:xfrm>
            <a:off x="457200" y="990600"/>
            <a:ext cx="8458200" cy="4525963"/>
          </a:xfrm>
        </p:spPr>
        <p:txBody>
          <a:bodyPr/>
          <a:lstStyle/>
          <a:p>
            <a:pPr marL="0" indent="0" eaLnBrk="1" hangingPunct="1">
              <a:buFont typeface="Arial" charset="0"/>
              <a:buNone/>
              <a:defRPr/>
            </a:pPr>
            <a:r>
              <a:rPr lang="en-US" sz="3600" b="1" dirty="0" smtClean="0">
                <a:latin typeface="Calibri" pitchFamily="34" charset="0"/>
                <a:ea typeface="+mn-ea"/>
                <a:cs typeface="+mn-cs"/>
              </a:rPr>
              <a:t>Students can be more successful when they have plenty of opportunities to:</a:t>
            </a:r>
            <a:endParaRPr lang="en-US" sz="3600" dirty="0" smtClean="0">
              <a:latin typeface="Calibri" pitchFamily="34" charset="0"/>
              <a:ea typeface="+mn-ea"/>
              <a:cs typeface="+mn-cs"/>
            </a:endParaRPr>
          </a:p>
          <a:p>
            <a:pPr lvl="2" eaLnBrk="1" hangingPunct="1">
              <a:defRPr/>
            </a:pPr>
            <a:r>
              <a:rPr lang="en-US" sz="48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</a:rPr>
              <a:t>Build it!    </a:t>
            </a:r>
            <a:r>
              <a:rPr lang="en-US" sz="3200" b="1" dirty="0" smtClean="0">
                <a:latin typeface="Comic Sans MS" pitchFamily="66" charset="0"/>
                <a:ea typeface="+mn-ea"/>
              </a:rPr>
              <a:t>Concrete</a:t>
            </a:r>
            <a:endParaRPr lang="en-US" sz="3200" dirty="0" smtClean="0">
              <a:latin typeface="Comic Sans MS" pitchFamily="66" charset="0"/>
              <a:ea typeface="+mn-ea"/>
            </a:endParaRPr>
          </a:p>
          <a:p>
            <a:pPr lvl="2" eaLnBrk="1" hangingPunct="1">
              <a:defRPr/>
            </a:pPr>
            <a:r>
              <a:rPr lang="en-US" sz="4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</a:rPr>
              <a:t>Draw it!    </a:t>
            </a:r>
            <a:r>
              <a:rPr lang="en-US" sz="3200" b="1" dirty="0" smtClean="0">
                <a:latin typeface="Comic Sans MS" pitchFamily="66" charset="0"/>
                <a:ea typeface="+mn-ea"/>
              </a:rPr>
              <a:t>Mental Image</a:t>
            </a:r>
            <a:endParaRPr lang="en-US" sz="3200" dirty="0" smtClean="0">
              <a:latin typeface="Comic Sans MS" pitchFamily="66" charset="0"/>
              <a:ea typeface="+mn-ea"/>
            </a:endParaRPr>
          </a:p>
          <a:p>
            <a:pPr lvl="2" eaLnBrk="1" hangingPunct="1">
              <a:defRPr/>
            </a:pPr>
            <a:r>
              <a:rPr lang="en-US" sz="48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</a:rPr>
              <a:t>Write it!   </a:t>
            </a:r>
            <a:r>
              <a:rPr lang="en-US" sz="3200" b="1" dirty="0" smtClean="0">
                <a:latin typeface="Comic Sans MS" pitchFamily="66" charset="0"/>
                <a:ea typeface="+mn-ea"/>
              </a:rPr>
              <a:t>Symbolic</a:t>
            </a:r>
            <a:endParaRPr lang="en-US" sz="3200" dirty="0" smtClean="0">
              <a:latin typeface="Comic Sans MS" pitchFamily="66" charset="0"/>
              <a:ea typeface="+mn-ea"/>
            </a:endParaRPr>
          </a:p>
          <a:p>
            <a:pPr eaLnBrk="1" hangingPunct="1">
              <a:buFont typeface="Arial" charset="0"/>
              <a:buNone/>
              <a:defRPr/>
            </a:pPr>
            <a:r>
              <a:rPr lang="en-US" sz="4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n-ea"/>
                <a:cs typeface="+mn-cs"/>
              </a:rPr>
              <a:t>                             </a:t>
            </a:r>
            <a:endParaRPr lang="en-US" sz="4800" b="1" dirty="0" smtClean="0">
              <a:ea typeface="+mn-ea"/>
              <a:cs typeface="+mn-cs"/>
            </a:endParaRPr>
          </a:p>
          <a:p>
            <a:pPr eaLnBrk="1" hangingPunct="1">
              <a:defRPr/>
            </a:pPr>
            <a:endParaRPr lang="en-US" dirty="0" smtClean="0">
              <a:ea typeface="+mn-ea"/>
              <a:cs typeface="+mn-cs"/>
            </a:endParaRPr>
          </a:p>
        </p:txBody>
      </p:sp>
      <p:sp>
        <p:nvSpPr>
          <p:cNvPr id="7172" name="Picture 6" descr="hat.jpg"/>
          <p:cNvSpPr>
            <a:spLocks noChangeAspect="1"/>
          </p:cNvSpPr>
          <p:nvPr/>
        </p:nvSpPr>
        <p:spPr bwMode="auto">
          <a:xfrm>
            <a:off x="228600" y="5791200"/>
            <a:ext cx="1006475" cy="82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4800600" y="2209800"/>
            <a:ext cx="3886200" cy="4062413"/>
          </a:xfrm>
          <a:prstGeom prst="rect">
            <a:avLst/>
          </a:prstGeom>
          <a:solidFill>
            <a:srgbClr val="FFFF00"/>
          </a:solidFill>
        </p:spPr>
        <p:txBody>
          <a:bodyPr>
            <a:spAutoFit/>
          </a:bodyPr>
          <a:lstStyle/>
          <a:p>
            <a:pPr algn="ctr">
              <a:defRPr/>
            </a:pPr>
            <a:endParaRPr lang="en-US" sz="44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+mn-ea"/>
            </a:endParaRPr>
          </a:p>
          <a:p>
            <a:pPr algn="ctr">
              <a:defRPr/>
            </a:pPr>
            <a:r>
              <a:rPr lang="en-US" sz="4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</a:rPr>
              <a:t>SAY IT! </a:t>
            </a:r>
            <a:r>
              <a:rPr lang="en-US" sz="4400" b="1" dirty="0">
                <a:latin typeface="Comic Sans MS" pitchFamily="66" charset="0"/>
                <a:ea typeface="+mn-ea"/>
              </a:rPr>
              <a:t>throughout</a:t>
            </a:r>
          </a:p>
          <a:p>
            <a:pPr algn="ctr">
              <a:defRPr/>
            </a:pPr>
            <a:endParaRPr lang="en-US" b="1" dirty="0">
              <a:ea typeface="+mn-ea"/>
            </a:endParaRPr>
          </a:p>
          <a:p>
            <a:pPr algn="ctr">
              <a:defRPr/>
            </a:pPr>
            <a:endParaRPr lang="en-US" b="1" dirty="0">
              <a:ea typeface="+mn-ea"/>
            </a:endParaRPr>
          </a:p>
          <a:p>
            <a:pPr algn="ctr">
              <a:defRPr/>
            </a:pPr>
            <a:endParaRPr lang="en-US" b="1" dirty="0">
              <a:ea typeface="+mn-ea"/>
            </a:endParaRPr>
          </a:p>
          <a:p>
            <a:pPr algn="ctr">
              <a:defRPr/>
            </a:pPr>
            <a:endParaRPr lang="en-US" b="1" dirty="0">
              <a:ea typeface="+mn-ea"/>
            </a:endParaRPr>
          </a:p>
          <a:p>
            <a:pPr algn="ctr">
              <a:defRPr/>
            </a:pPr>
            <a:endParaRPr lang="en-US" b="1" dirty="0">
              <a:ea typeface="+mn-ea"/>
            </a:endParaRPr>
          </a:p>
          <a:p>
            <a:pPr algn="ctr">
              <a:defRPr/>
            </a:pPr>
            <a:endParaRPr lang="en-US" b="1" dirty="0">
              <a:ea typeface="+mn-ea"/>
            </a:endParaRPr>
          </a:p>
          <a:p>
            <a:pPr algn="ctr">
              <a:defRPr/>
            </a:pPr>
            <a:endParaRPr lang="en-US" dirty="0">
              <a:ea typeface="+mn-ea"/>
            </a:endParaRPr>
          </a:p>
        </p:txBody>
      </p:sp>
      <p:pic>
        <p:nvPicPr>
          <p:cNvPr id="6151" name="Picture 7" descr="C:\Users\Rhonda\AppData\Local\Microsoft\Windows\Temporary Internet Files\Content.IE5\7M6AH5NE\MC900097919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67400" y="4419600"/>
            <a:ext cx="1574800" cy="177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260252" y="6196818"/>
            <a:ext cx="2971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>
                <a:latin typeface="Calibri" pitchFamily="34" charset="0"/>
              </a:rPr>
              <a:t>Making Math Magic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3"/>
          <p:cNvSpPr>
            <a:spLocks noChangeArrowheads="1"/>
          </p:cNvSpPr>
          <p:nvPr/>
        </p:nvSpPr>
        <p:spPr bwMode="auto">
          <a:xfrm>
            <a:off x="609600" y="609600"/>
            <a:ext cx="8077200" cy="2554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 sz="4000"/>
          </a:p>
          <a:p>
            <a:endParaRPr lang="en-US" sz="4000"/>
          </a:p>
          <a:p>
            <a:endParaRPr lang="en-US" sz="4000"/>
          </a:p>
          <a:p>
            <a:endParaRPr lang="en-US" sz="400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>
              <a:defRPr/>
            </a:pPr>
            <a:r>
              <a:rPr lang="en-US" b="1" dirty="0" smtClean="0">
                <a:latin typeface="Arial" pitchFamily="34" charset="0"/>
                <a:cs typeface="Arial" pitchFamily="34" charset="0"/>
              </a:rPr>
              <a:t>Fat and Skinny Questions</a:t>
            </a:r>
            <a:br>
              <a:rPr lang="en-US" b="1" dirty="0" smtClean="0">
                <a:latin typeface="Arial" pitchFamily="34" charset="0"/>
                <a:cs typeface="Arial" pitchFamily="34" charset="0"/>
              </a:rPr>
            </a:br>
            <a:endParaRPr lang="en-US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8438" name="Content Placeholder 7" descr="C:\Users\Ann\AppData\Local\Microsoft\Windows\Temporary Internet Files\Content.IE5\KVXQSGCT\MC900320116[1].wmf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6934200" y="0"/>
            <a:ext cx="1797050" cy="1347788"/>
          </a:xfrm>
        </p:spPr>
      </p:pic>
      <p:sp>
        <p:nvSpPr>
          <p:cNvPr id="18439" name="Rectangle 8"/>
          <p:cNvSpPr>
            <a:spLocks noChangeArrowheads="1"/>
          </p:cNvSpPr>
          <p:nvPr/>
        </p:nvSpPr>
        <p:spPr bwMode="auto">
          <a:xfrm>
            <a:off x="609600" y="1371600"/>
            <a:ext cx="8077200" cy="4370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charset="0"/>
              <a:buChar char="•"/>
            </a:pPr>
            <a:r>
              <a:rPr lang="en-US" sz="3200">
                <a:cs typeface="Arial" charset="0"/>
              </a:rPr>
              <a:t>Fat questions require more than 	remembering a fact or reproducing a 	skill.</a:t>
            </a:r>
          </a:p>
          <a:p>
            <a:pPr>
              <a:buFont typeface="Arial" charset="0"/>
              <a:buChar char="•"/>
            </a:pPr>
            <a:endParaRPr lang="en-US" sz="1100">
              <a:cs typeface="Arial" charset="0"/>
            </a:endParaRPr>
          </a:p>
          <a:p>
            <a:pPr>
              <a:buFont typeface="Arial" charset="0"/>
              <a:buChar char="•"/>
            </a:pPr>
            <a:r>
              <a:rPr lang="en-US" sz="3200">
                <a:cs typeface="Arial" charset="0"/>
              </a:rPr>
              <a:t>Students can learn by answering fat 	questions and the teacher learns 	about each student from the attempt</a:t>
            </a:r>
          </a:p>
          <a:p>
            <a:pPr>
              <a:buFont typeface="Arial" charset="0"/>
              <a:buChar char="•"/>
            </a:pPr>
            <a:endParaRPr lang="en-US" sz="1100">
              <a:cs typeface="Arial" charset="0"/>
            </a:endParaRPr>
          </a:p>
          <a:p>
            <a:pPr>
              <a:buFont typeface="Arial" charset="0"/>
              <a:buChar char="•"/>
            </a:pPr>
            <a:r>
              <a:rPr lang="en-US" sz="3200">
                <a:cs typeface="Arial" charset="0"/>
              </a:rPr>
              <a:t>Fat questions may have several 	acceptable answers. </a:t>
            </a:r>
          </a:p>
        </p:txBody>
      </p:sp>
      <p:sp>
        <p:nvSpPr>
          <p:cNvPr id="7" name="TextBox 7"/>
          <p:cNvSpPr txBox="1">
            <a:spLocks noChangeArrowheads="1"/>
          </p:cNvSpPr>
          <p:nvPr/>
        </p:nvSpPr>
        <p:spPr bwMode="auto">
          <a:xfrm>
            <a:off x="260252" y="6196818"/>
            <a:ext cx="2971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>
                <a:latin typeface="Calibri" pitchFamily="34" charset="0"/>
              </a:rPr>
              <a:t>Making Math Magic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676400" y="152400"/>
            <a:ext cx="5724644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en-US" sz="5400" b="1" cap="all" dirty="0" smtClean="0">
                <a:ln w="0"/>
                <a:solidFill>
                  <a:srgbClr val="6600FF"/>
                </a:solidFill>
                <a:effectLst>
                  <a:reflection blurRad="12700" stA="50000" endPos="50000" dist="5000" dir="5400000" sy="-100000" rotWithShape="0"/>
                </a:effectLst>
                <a:ea typeface="+mn-ea"/>
              </a:rPr>
              <a:t>Fractionville</a:t>
            </a:r>
            <a:endParaRPr lang="en-US" sz="5400" b="1" cap="all" dirty="0">
              <a:ln w="0"/>
              <a:solidFill>
                <a:srgbClr val="6600FF"/>
              </a:solidFill>
              <a:effectLst>
                <a:reflection blurRad="12700" stA="50000" endPos="50000" dist="5000" dir="5400000" sy="-100000" rotWithShape="0"/>
              </a:effectLst>
              <a:ea typeface="+mn-ea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38200" y="1151930"/>
            <a:ext cx="8229600" cy="5293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4000" b="1" dirty="0" smtClean="0">
                <a:latin typeface="+mj-lt"/>
              </a:rPr>
              <a:t>In the town of Fractionville,     of the men are married to    of the women.  </a:t>
            </a:r>
          </a:p>
          <a:p>
            <a:pPr>
              <a:buNone/>
            </a:pPr>
            <a:endParaRPr lang="en-US" sz="4000" b="1" dirty="0" smtClean="0">
              <a:latin typeface="+mj-lt"/>
            </a:endParaRPr>
          </a:p>
          <a:p>
            <a:pPr>
              <a:buNone/>
            </a:pPr>
            <a:endParaRPr lang="en-US" sz="4000" b="1" dirty="0" smtClean="0">
              <a:latin typeface="+mj-lt"/>
            </a:endParaRPr>
          </a:p>
          <a:p>
            <a:pPr>
              <a:buNone/>
            </a:pPr>
            <a:endParaRPr lang="en-US" sz="4000" b="1" dirty="0">
              <a:latin typeface="+mj-lt"/>
            </a:endParaRPr>
          </a:p>
          <a:p>
            <a:pPr>
              <a:buNone/>
            </a:pPr>
            <a:endParaRPr lang="en-US" sz="4000" b="1" dirty="0" smtClean="0">
              <a:latin typeface="+mj-lt"/>
            </a:endParaRPr>
          </a:p>
          <a:p>
            <a:pPr>
              <a:buNone/>
            </a:pPr>
            <a:r>
              <a:rPr lang="en-US" sz="4000" b="1" dirty="0" smtClean="0">
                <a:latin typeface="+mj-lt"/>
              </a:rPr>
              <a:t>What fraction of the adult population of Fractionville is married?</a:t>
            </a:r>
          </a:p>
          <a:p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6824270" y="1151930"/>
            <a:ext cx="3810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u="sng" dirty="0" smtClean="0">
                <a:latin typeface="+mj-lt"/>
              </a:rPr>
              <a:t>2</a:t>
            </a:r>
          </a:p>
          <a:p>
            <a:r>
              <a:rPr lang="en-US" sz="2800" b="1" dirty="0" smtClean="0">
                <a:latin typeface="+mj-lt"/>
              </a:rPr>
              <a:t>3</a:t>
            </a:r>
            <a:endParaRPr lang="en-US" sz="2800" b="1" dirty="0">
              <a:latin typeface="+mj-lt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039095" y="1657218"/>
            <a:ext cx="3810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u="sng" dirty="0" smtClean="0">
                <a:latin typeface="+mj-lt"/>
              </a:rPr>
              <a:t>3</a:t>
            </a:r>
          </a:p>
          <a:p>
            <a:r>
              <a:rPr lang="en-US" sz="2800" b="1" dirty="0" smtClean="0">
                <a:latin typeface="+mj-lt"/>
              </a:rPr>
              <a:t>4</a:t>
            </a:r>
            <a:endParaRPr lang="en-US" sz="2800" b="1" dirty="0">
              <a:latin typeface="+mj-lt"/>
            </a:endParaRPr>
          </a:p>
        </p:txBody>
      </p:sp>
      <p:pic>
        <p:nvPicPr>
          <p:cNvPr id="29701" name="Picture 5" descr="C:\Users\Rhonda Burns\AppData\Local\Microsoft\Windows\Temporary Internet Files\Content.IE5\EHRGS7L5\MP900149111[1]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11583" b="10479"/>
          <a:stretch/>
        </p:blipFill>
        <p:spPr bwMode="auto">
          <a:xfrm>
            <a:off x="2689135" y="2684325"/>
            <a:ext cx="3657600" cy="1914703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7"/>
          <p:cNvSpPr txBox="1">
            <a:spLocks noChangeArrowheads="1"/>
          </p:cNvSpPr>
          <p:nvPr/>
        </p:nvSpPr>
        <p:spPr bwMode="auto">
          <a:xfrm>
            <a:off x="260252" y="6196818"/>
            <a:ext cx="2971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>
                <a:latin typeface="Calibri" pitchFamily="34" charset="0"/>
              </a:rPr>
              <a:t>Making Math Magic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609600" y="609600"/>
            <a:ext cx="807720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4000" dirty="0" smtClean="0"/>
          </a:p>
          <a:p>
            <a:endParaRPr lang="en-US" sz="4000" dirty="0" smtClean="0"/>
          </a:p>
          <a:p>
            <a:endParaRPr lang="en-US" sz="4000" dirty="0" smtClean="0"/>
          </a:p>
          <a:p>
            <a:endParaRPr lang="en-US" sz="4000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latin typeface="+mn-lt"/>
                <a:cs typeface="Arial" pitchFamily="34" charset="0"/>
              </a:rPr>
              <a:t/>
            </a:r>
            <a:br>
              <a:rPr lang="en-US" b="1" dirty="0" smtClean="0">
                <a:latin typeface="+mn-lt"/>
                <a:cs typeface="Arial" pitchFamily="34" charset="0"/>
              </a:rPr>
            </a:br>
            <a:r>
              <a:rPr lang="en-US" sz="5300" b="1" dirty="0" smtClean="0">
                <a:latin typeface="+mn-lt"/>
                <a:cs typeface="Arial" pitchFamily="34" charset="0"/>
              </a:rPr>
              <a:t>PUTTING IT IN </a:t>
            </a:r>
            <a:br>
              <a:rPr lang="en-US" sz="5300" b="1" dirty="0" smtClean="0">
                <a:latin typeface="+mn-lt"/>
                <a:cs typeface="Arial" pitchFamily="34" charset="0"/>
              </a:rPr>
            </a:br>
            <a:r>
              <a:rPr lang="en-US" sz="5300" b="1" dirty="0" smtClean="0">
                <a:latin typeface="+mn-lt"/>
                <a:cs typeface="Arial" pitchFamily="34" charset="0"/>
              </a:rPr>
              <a:t>OUR BACKPACKS</a:t>
            </a:r>
            <a:r>
              <a:rPr lang="en-US" b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en-US" b="1" dirty="0" smtClean="0">
                <a:latin typeface="Arial" pitchFamily="34" charset="0"/>
                <a:cs typeface="Arial" pitchFamily="34" charset="0"/>
              </a:rPr>
            </a:br>
            <a:endParaRPr lang="en-US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723900" y="1732920"/>
            <a:ext cx="7848600" cy="4525963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	</a:t>
            </a:r>
            <a:endParaRPr lang="en-US" b="1" dirty="0" smtClean="0"/>
          </a:p>
          <a:p>
            <a:pPr>
              <a:buNone/>
            </a:pPr>
            <a:r>
              <a:rPr lang="en-US" sz="4000" b="1" dirty="0" smtClean="0"/>
              <a:t>	</a:t>
            </a:r>
            <a:r>
              <a:rPr lang="en-US" sz="4000" b="1" dirty="0" smtClean="0">
                <a:cs typeface="Arial" pitchFamily="34" charset="0"/>
              </a:rPr>
              <a:t>What’s the big idea?</a:t>
            </a:r>
          </a:p>
          <a:p>
            <a:pPr>
              <a:buNone/>
            </a:pPr>
            <a:r>
              <a:rPr lang="en-US" sz="4000" b="1" dirty="0" smtClean="0">
                <a:cs typeface="Arial" pitchFamily="34" charset="0"/>
              </a:rPr>
              <a:t>	How can I use this big idea?</a:t>
            </a:r>
          </a:p>
          <a:p>
            <a:pPr>
              <a:buNone/>
            </a:pPr>
            <a:r>
              <a:rPr lang="en-US" sz="4000" b="1" dirty="0" smtClean="0">
                <a:cs typeface="Arial" pitchFamily="34" charset="0"/>
              </a:rPr>
              <a:t>	How does this connect to other 	big ideas?</a:t>
            </a:r>
          </a:p>
        </p:txBody>
      </p:sp>
      <p:pic>
        <p:nvPicPr>
          <p:cNvPr id="8" name="Picture 7" descr="MPj04394280000[1]"/>
          <p:cNvPicPr/>
          <p:nvPr/>
        </p:nvPicPr>
        <p:blipFill>
          <a:blip r:embed="rId2" cstate="print">
            <a:extLst>
              <a:ext uri="{BEBA8EAE-BF5A-486C-A8C5-ECC9F3942E4B}">
                <a14:imgProps xmlns="" xmlns:a14="http://schemas.microsoft.com/office/drawing/2010/main">
                  <a14:imgLayer r:embed="rId3">
                    <a14:imgEffect>
                      <a14:backgroundRemoval t="10000" b="90000" l="10000" r="9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6605954" y="769749"/>
            <a:ext cx="2133600" cy="2394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7"/>
          <p:cNvSpPr txBox="1">
            <a:spLocks noChangeArrowheads="1"/>
          </p:cNvSpPr>
          <p:nvPr/>
        </p:nvSpPr>
        <p:spPr bwMode="auto">
          <a:xfrm>
            <a:off x="260252" y="6196818"/>
            <a:ext cx="2971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>
                <a:latin typeface="Calibri" pitchFamily="34" charset="0"/>
              </a:rPr>
              <a:t>Making Math Magic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b="1" dirty="0" smtClean="0">
                <a:solidFill>
                  <a:srgbClr val="7030A0"/>
                </a:solidFill>
              </a:rPr>
              <a:t>Something to think about…</a:t>
            </a:r>
            <a:endParaRPr lang="en-US" sz="3200" b="1" dirty="0">
              <a:solidFill>
                <a:srgbClr val="7030A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433655"/>
            <a:ext cx="8229600" cy="1066800"/>
          </a:xfrm>
        </p:spPr>
        <p:txBody>
          <a:bodyPr/>
          <a:lstStyle/>
          <a:p>
            <a:pPr>
              <a:buNone/>
            </a:pPr>
            <a:r>
              <a:rPr lang="en-US" sz="4000" b="1" dirty="0" smtClean="0">
                <a:latin typeface="Calibri" pitchFamily="34" charset="0"/>
                <a:cs typeface="Calibri" pitchFamily="34" charset="0"/>
              </a:rPr>
              <a:t>Is this legal?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dirty="0"/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0" y="15700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dirty="0"/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0" y="15621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dirty="0"/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0" y="15779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890540" y="1295400"/>
            <a:ext cx="838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>
                <a:latin typeface="+mj-lt"/>
              </a:rPr>
              <a:t>+</a:t>
            </a:r>
            <a:endParaRPr lang="en-US" sz="4800" dirty="0">
              <a:latin typeface="+mj-lt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553200" y="1295400"/>
            <a:ext cx="838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>
                <a:latin typeface="+mj-lt"/>
              </a:rPr>
              <a:t>=</a:t>
            </a:r>
            <a:endParaRPr lang="en-US" sz="4800" dirty="0">
              <a:latin typeface="+mj-lt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7315200" y="1066800"/>
            <a:ext cx="1143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u="sng" dirty="0" smtClean="0">
                <a:latin typeface="Calibri" pitchFamily="34" charset="0"/>
              </a:rPr>
              <a:t>15</a:t>
            </a:r>
          </a:p>
          <a:p>
            <a:pPr algn="ctr"/>
            <a:r>
              <a:rPr lang="en-US" sz="4400" b="1" dirty="0" smtClean="0">
                <a:latin typeface="Calibri" pitchFamily="34" charset="0"/>
              </a:rPr>
              <a:t>20</a:t>
            </a:r>
            <a:endParaRPr lang="en-US" sz="4400" b="1" dirty="0">
              <a:latin typeface="Calibri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5562600" y="1066800"/>
            <a:ext cx="8382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u="sng" dirty="0" smtClean="0">
                <a:latin typeface="Calibri" pitchFamily="34" charset="0"/>
              </a:rPr>
              <a:t>8</a:t>
            </a:r>
          </a:p>
          <a:p>
            <a:pPr algn="ctr"/>
            <a:r>
              <a:rPr lang="en-US" sz="4400" b="1" dirty="0" smtClean="0">
                <a:latin typeface="Calibri" pitchFamily="34" charset="0"/>
              </a:rPr>
              <a:t>10</a:t>
            </a:r>
            <a:endParaRPr lang="en-US" sz="4400" b="1" dirty="0">
              <a:latin typeface="Calibri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4038600" y="1066800"/>
            <a:ext cx="8382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u="sng" dirty="0" smtClean="0">
                <a:latin typeface="Calibri" pitchFamily="34" charset="0"/>
              </a:rPr>
              <a:t>7</a:t>
            </a:r>
          </a:p>
          <a:p>
            <a:pPr algn="ctr"/>
            <a:r>
              <a:rPr lang="en-US" sz="4400" b="1" dirty="0" smtClean="0">
                <a:latin typeface="Calibri" pitchFamily="34" charset="0"/>
              </a:rPr>
              <a:t>10</a:t>
            </a:r>
            <a:endParaRPr lang="en-US" sz="4400" b="1" dirty="0">
              <a:latin typeface="Calibri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838200" y="3124200"/>
            <a:ext cx="7010400" cy="28315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>
                <a:latin typeface="+mj-lt"/>
              </a:rPr>
              <a:t>On Quiz #1 you got 7 points out of 10.  On the second quiz you got 8 out of 10.  What is your current grade? </a:t>
            </a:r>
          </a:p>
          <a:p>
            <a:endParaRPr lang="en-US" dirty="0"/>
          </a:p>
        </p:txBody>
      </p:sp>
      <p:sp>
        <p:nvSpPr>
          <p:cNvPr id="18" name="TextBox 7"/>
          <p:cNvSpPr txBox="1">
            <a:spLocks noChangeArrowheads="1"/>
          </p:cNvSpPr>
          <p:nvPr/>
        </p:nvSpPr>
        <p:spPr bwMode="auto">
          <a:xfrm>
            <a:off x="260252" y="6196818"/>
            <a:ext cx="2971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>
                <a:latin typeface="Calibri" pitchFamily="34" charset="0"/>
              </a:rPr>
              <a:t>Making Math Magic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sz="3600" b="1" dirty="0" smtClean="0">
                <a:solidFill>
                  <a:srgbClr val="7030A0"/>
                </a:solidFill>
              </a:rPr>
              <a:t>Something to think about…</a:t>
            </a:r>
            <a:endParaRPr lang="en-US" sz="3600" b="1" dirty="0">
              <a:solidFill>
                <a:srgbClr val="7030A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50509" y="1191238"/>
            <a:ext cx="8229600" cy="1066800"/>
          </a:xfrm>
        </p:spPr>
        <p:txBody>
          <a:bodyPr/>
          <a:lstStyle/>
          <a:p>
            <a:pPr>
              <a:buNone/>
            </a:pPr>
            <a:r>
              <a:rPr lang="en-US" sz="4000" b="1" dirty="0" smtClean="0">
                <a:latin typeface="Calibri" pitchFamily="34" charset="0"/>
                <a:cs typeface="Calibri" pitchFamily="34" charset="0"/>
              </a:rPr>
              <a:t>Is this legal?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dirty="0"/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0" y="15700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dirty="0"/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0" y="15621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dirty="0"/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0" y="15779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4966740" y="1309140"/>
            <a:ext cx="838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>
                <a:latin typeface="+mj-lt"/>
              </a:rPr>
              <a:t>+</a:t>
            </a:r>
            <a:endParaRPr lang="en-US" sz="4800" dirty="0">
              <a:latin typeface="+mj-lt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6629400" y="1309140"/>
            <a:ext cx="838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>
                <a:latin typeface="+mj-lt"/>
              </a:rPr>
              <a:t>=</a:t>
            </a:r>
            <a:endParaRPr lang="en-US" sz="4800" dirty="0">
              <a:latin typeface="+mj-lt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191000" y="851940"/>
            <a:ext cx="8382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u="sng" dirty="0" smtClean="0">
                <a:latin typeface="Calibri" pitchFamily="34" charset="0"/>
              </a:rPr>
              <a:t>3</a:t>
            </a:r>
          </a:p>
          <a:p>
            <a:r>
              <a:rPr lang="en-US" sz="4400" b="1" dirty="0" smtClean="0">
                <a:latin typeface="Calibri" pitchFamily="34" charset="0"/>
              </a:rPr>
              <a:t>4</a:t>
            </a:r>
            <a:endParaRPr lang="en-US" sz="4400" b="1" dirty="0">
              <a:latin typeface="Calibri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791200" y="853190"/>
            <a:ext cx="8382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u="sng" dirty="0" smtClean="0">
                <a:latin typeface="Calibri" pitchFamily="34" charset="0"/>
              </a:rPr>
              <a:t>6</a:t>
            </a:r>
          </a:p>
          <a:p>
            <a:r>
              <a:rPr lang="en-US" sz="4400" b="1" dirty="0" smtClean="0">
                <a:latin typeface="Calibri" pitchFamily="34" charset="0"/>
              </a:rPr>
              <a:t>8</a:t>
            </a:r>
            <a:endParaRPr lang="en-US" sz="4400" b="1" dirty="0">
              <a:latin typeface="Calibri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7391400" y="838200"/>
            <a:ext cx="8382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u="sng" dirty="0" smtClean="0">
                <a:latin typeface="Calibri" pitchFamily="34" charset="0"/>
              </a:rPr>
              <a:t>9</a:t>
            </a:r>
          </a:p>
          <a:p>
            <a:pPr algn="ctr"/>
            <a:r>
              <a:rPr lang="en-US" sz="4400" b="1" dirty="0" smtClean="0">
                <a:latin typeface="Calibri" pitchFamily="34" charset="0"/>
              </a:rPr>
              <a:t>12</a:t>
            </a:r>
            <a:endParaRPr lang="en-US" sz="4400" b="1" dirty="0">
              <a:latin typeface="Calibri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876300" y="2284750"/>
            <a:ext cx="7467600" cy="38164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latin typeface="+mj-lt"/>
              </a:rPr>
              <a:t>For your punch recipe, you mixed 3 cups of grape juice and 4 cups of pineapple juice. You decided you needed more punch so you added 6 cups of grape juice and 8 cups of pineapple juice.</a:t>
            </a:r>
          </a:p>
          <a:p>
            <a:r>
              <a:rPr lang="en-US" sz="3200" b="1" dirty="0" smtClean="0">
                <a:latin typeface="+mj-lt"/>
              </a:rPr>
              <a:t>What is the ratio of grape juice to pineapple juice?</a:t>
            </a:r>
          </a:p>
          <a:p>
            <a:endParaRPr lang="en-US" dirty="0"/>
          </a:p>
        </p:txBody>
      </p:sp>
      <p:sp>
        <p:nvSpPr>
          <p:cNvPr id="16" name="TextBox 7"/>
          <p:cNvSpPr txBox="1">
            <a:spLocks noChangeArrowheads="1"/>
          </p:cNvSpPr>
          <p:nvPr/>
        </p:nvSpPr>
        <p:spPr bwMode="auto">
          <a:xfrm>
            <a:off x="260252" y="6196818"/>
            <a:ext cx="2971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>
                <a:latin typeface="Calibri" pitchFamily="34" charset="0"/>
              </a:rPr>
              <a:t>Making Math Magic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What time is it?</a:t>
            </a:r>
            <a:endParaRPr lang="en-US" b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 t="6670" r="2460"/>
          <a:stretch>
            <a:fillRect/>
          </a:stretch>
        </p:blipFill>
        <p:spPr bwMode="auto">
          <a:xfrm>
            <a:off x="2286000" y="1295400"/>
            <a:ext cx="4343400" cy="4264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7"/>
          <p:cNvSpPr txBox="1">
            <a:spLocks noChangeArrowheads="1"/>
          </p:cNvSpPr>
          <p:nvPr/>
        </p:nvSpPr>
        <p:spPr bwMode="auto">
          <a:xfrm>
            <a:off x="260252" y="6196818"/>
            <a:ext cx="2971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>
                <a:latin typeface="Calibri" pitchFamily="34" charset="0"/>
              </a:rPr>
              <a:t>Making Math Magic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pt0000000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11565</TotalTime>
  <Words>2044</Words>
  <Application>Microsoft Office PowerPoint</Application>
  <PresentationFormat>On-screen Show (4:3)</PresentationFormat>
  <Paragraphs>484</Paragraphs>
  <Slides>62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62</vt:i4>
      </vt:variant>
    </vt:vector>
  </HeadingPairs>
  <TitlesOfParts>
    <vt:vector size="63" baseType="lpstr">
      <vt:lpstr>Ppt0000000</vt:lpstr>
      <vt:lpstr>Slide 1</vt:lpstr>
      <vt:lpstr>     M3  -  Making Math Magic   Four Teachers For Teachers www.makingmathmagic.com     Ann Booth Rhonda Allen Burns Tami Pickett Vonda Stamm                      </vt:lpstr>
      <vt:lpstr>Slide 3</vt:lpstr>
      <vt:lpstr>Slide 4</vt:lpstr>
      <vt:lpstr>Standards for Mathematical Practice</vt:lpstr>
      <vt:lpstr>In short….</vt:lpstr>
      <vt:lpstr>Something to think about…</vt:lpstr>
      <vt:lpstr>Something to think about…</vt:lpstr>
      <vt:lpstr>What time is it?</vt:lpstr>
      <vt:lpstr>Slide 10</vt:lpstr>
      <vt:lpstr>“additive thinkers”  or  “multiplicative thinkers” </vt:lpstr>
      <vt:lpstr>Slide 12</vt:lpstr>
      <vt:lpstr>Slide 13</vt:lpstr>
      <vt:lpstr>Slide 14</vt:lpstr>
      <vt:lpstr>Additive  Situations</vt:lpstr>
      <vt:lpstr>Something to think about…</vt:lpstr>
      <vt:lpstr>Things to think about…</vt:lpstr>
      <vt:lpstr>Cross multiplication: A cause for students’ difficulties </vt:lpstr>
      <vt:lpstr>So… if I shouldn’t use cross multiplication – what do I use?</vt:lpstr>
      <vt:lpstr>Five categories of informal activities to develop proportional reasoning  </vt:lpstr>
      <vt:lpstr>Five categories of informal activities to develop proportional reasoning  </vt:lpstr>
      <vt:lpstr>Let’s Think about this….</vt:lpstr>
      <vt:lpstr>Slide 23</vt:lpstr>
      <vt:lpstr>Fractions and Ratios?</vt:lpstr>
      <vt:lpstr>Fractions vs. Ratios</vt:lpstr>
      <vt:lpstr>Slide 26</vt:lpstr>
      <vt:lpstr>Slide 27</vt:lpstr>
      <vt:lpstr>Double Number Lines</vt:lpstr>
      <vt:lpstr>Slide 29</vt:lpstr>
      <vt:lpstr>Slide 30</vt:lpstr>
      <vt:lpstr>Slide 31</vt:lpstr>
      <vt:lpstr>Tape Diagrams </vt:lpstr>
      <vt:lpstr>Using a Tape Diagram</vt:lpstr>
      <vt:lpstr>Using a Tape Diagram</vt:lpstr>
      <vt:lpstr>After a 20% discount, the price of a SuperSlick skateboard is $140.  What was the price before the discount? </vt:lpstr>
      <vt:lpstr>Skateboard problem 2. A SuperSlick skateboard costs $140 now, but its price will go up by 20%. What will the new price be after the increase? </vt:lpstr>
      <vt:lpstr>Slide 37</vt:lpstr>
      <vt:lpstr>                  Triangles</vt:lpstr>
      <vt:lpstr>Sorting Triangles</vt:lpstr>
      <vt:lpstr>Sorting Triangles (cont.)</vt:lpstr>
      <vt:lpstr>Sorting Triangles</vt:lpstr>
      <vt:lpstr>Slide 42</vt:lpstr>
      <vt:lpstr>Slide 43</vt:lpstr>
      <vt:lpstr>ACT 70G  given this school year</vt:lpstr>
      <vt:lpstr>Slide 45</vt:lpstr>
      <vt:lpstr>Slide 46</vt:lpstr>
      <vt:lpstr>Looking at tables</vt:lpstr>
      <vt:lpstr>Looking at tables</vt:lpstr>
      <vt:lpstr>Looking at tables</vt:lpstr>
      <vt:lpstr>Slide 50</vt:lpstr>
      <vt:lpstr>Slide 51</vt:lpstr>
      <vt:lpstr>Slide 52</vt:lpstr>
      <vt:lpstr>    Match 2 equivalent        equations.    </vt:lpstr>
      <vt:lpstr>Slide 54</vt:lpstr>
      <vt:lpstr>What is the difference between probability and odds?</vt:lpstr>
      <vt:lpstr>Wildlife Sampling</vt:lpstr>
      <vt:lpstr>Slide 57</vt:lpstr>
      <vt:lpstr>Slide 58</vt:lpstr>
      <vt:lpstr>YAWN</vt:lpstr>
      <vt:lpstr>Fat and Skinny Questions </vt:lpstr>
      <vt:lpstr>Slide 61</vt:lpstr>
      <vt:lpstr> PUTTING IT IN  OUR BACKPACKS </vt:lpstr>
    </vt:vector>
  </TitlesOfParts>
  <Company>WORK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Stamm L.L.C.</dc:creator>
  <cp:lastModifiedBy>vonda</cp:lastModifiedBy>
  <cp:revision>362</cp:revision>
  <dcterms:created xsi:type="dcterms:W3CDTF">2010-01-05T19:57:13Z</dcterms:created>
  <dcterms:modified xsi:type="dcterms:W3CDTF">2015-03-10T01:22:37Z</dcterms:modified>
</cp:coreProperties>
</file>